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57"/>
  </p:notesMasterIdLst>
  <p:handoutMasterIdLst>
    <p:handoutMasterId r:id="rId58"/>
  </p:handoutMasterIdLst>
  <p:sldIdLst>
    <p:sldId id="1661" r:id="rId6"/>
    <p:sldId id="2147482839" r:id="rId7"/>
    <p:sldId id="2147481890" r:id="rId8"/>
    <p:sldId id="2147482849" r:id="rId9"/>
    <p:sldId id="2147482848" r:id="rId10"/>
    <p:sldId id="2147481887" r:id="rId11"/>
    <p:sldId id="262" r:id="rId12"/>
    <p:sldId id="2147482842" r:id="rId13"/>
    <p:sldId id="2147482828" r:id="rId14"/>
    <p:sldId id="2147482829" r:id="rId15"/>
    <p:sldId id="2147482840" r:id="rId16"/>
    <p:sldId id="2147482843" r:id="rId17"/>
    <p:sldId id="2147482841" r:id="rId18"/>
    <p:sldId id="2147482844" r:id="rId19"/>
    <p:sldId id="2147481906" r:id="rId20"/>
    <p:sldId id="2147482834" r:id="rId21"/>
    <p:sldId id="2147481875" r:id="rId22"/>
    <p:sldId id="2147481886" r:id="rId23"/>
    <p:sldId id="2147481885" r:id="rId24"/>
    <p:sldId id="2147482835" r:id="rId25"/>
    <p:sldId id="2147481907" r:id="rId26"/>
    <p:sldId id="2147482846" r:id="rId27"/>
    <p:sldId id="2147481848" r:id="rId28"/>
    <p:sldId id="2147481850" r:id="rId29"/>
    <p:sldId id="2147481821" r:id="rId30"/>
    <p:sldId id="2147481867" r:id="rId31"/>
    <p:sldId id="2147481905" r:id="rId32"/>
    <p:sldId id="261" r:id="rId33"/>
    <p:sldId id="2147481877" r:id="rId34"/>
    <p:sldId id="2147482845" r:id="rId35"/>
    <p:sldId id="2147481901" r:id="rId36"/>
    <p:sldId id="291" r:id="rId37"/>
    <p:sldId id="2147482833" r:id="rId38"/>
    <p:sldId id="296" r:id="rId39"/>
    <p:sldId id="2147481903" r:id="rId40"/>
    <p:sldId id="2147482837" r:id="rId41"/>
    <p:sldId id="287" r:id="rId42"/>
    <p:sldId id="300" r:id="rId43"/>
    <p:sldId id="293" r:id="rId44"/>
    <p:sldId id="269" r:id="rId45"/>
    <p:sldId id="2147481909" r:id="rId46"/>
    <p:sldId id="2147482838" r:id="rId47"/>
    <p:sldId id="2147481895" r:id="rId48"/>
    <p:sldId id="2147481888" r:id="rId49"/>
    <p:sldId id="2147482847" r:id="rId50"/>
    <p:sldId id="297" r:id="rId51"/>
    <p:sldId id="2147481876" r:id="rId52"/>
    <p:sldId id="292" r:id="rId53"/>
    <p:sldId id="2147481827" r:id="rId54"/>
    <p:sldId id="2147481900" r:id="rId55"/>
    <p:sldId id="260"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1661"/>
            <p14:sldId id="2147482839"/>
            <p14:sldId id="2147481890"/>
            <p14:sldId id="2147482849"/>
            <p14:sldId id="2147482848"/>
            <p14:sldId id="2147481887"/>
            <p14:sldId id="262"/>
            <p14:sldId id="2147482842"/>
            <p14:sldId id="2147482828"/>
            <p14:sldId id="2147482829"/>
            <p14:sldId id="2147482840"/>
            <p14:sldId id="2147482843"/>
            <p14:sldId id="2147482841"/>
            <p14:sldId id="2147482844"/>
            <p14:sldId id="2147481906"/>
            <p14:sldId id="2147482834"/>
            <p14:sldId id="2147481875"/>
            <p14:sldId id="2147481886"/>
            <p14:sldId id="2147481885"/>
            <p14:sldId id="2147482835"/>
            <p14:sldId id="2147481907"/>
            <p14:sldId id="2147482846"/>
            <p14:sldId id="2147481848"/>
            <p14:sldId id="2147481850"/>
            <p14:sldId id="2147481821"/>
            <p14:sldId id="2147481867"/>
            <p14:sldId id="2147481905"/>
            <p14:sldId id="261"/>
            <p14:sldId id="2147481877"/>
            <p14:sldId id="2147482845"/>
            <p14:sldId id="2147481901"/>
            <p14:sldId id="291"/>
            <p14:sldId id="2147482833"/>
            <p14:sldId id="296"/>
            <p14:sldId id="2147481903"/>
            <p14:sldId id="2147482837"/>
            <p14:sldId id="287"/>
            <p14:sldId id="300"/>
            <p14:sldId id="293"/>
            <p14:sldId id="269"/>
            <p14:sldId id="2147481909"/>
            <p14:sldId id="2147482838"/>
            <p14:sldId id="2147481895"/>
            <p14:sldId id="2147481888"/>
            <p14:sldId id="2147482847"/>
            <p14:sldId id="297"/>
            <p14:sldId id="2147481876"/>
            <p14:sldId id="292"/>
            <p14:sldId id="2147481827"/>
            <p14:sldId id="2147481900"/>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201CA29D-D065-D46C-4D71-1AC81FFA7C1A}" name="Farzad Sunavala" initials="FS" userId="S::fsunavala@microsoft.com::c7b9be82-5bba-4f43-b49e-53051c7debcd"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EA8"/>
    <a:srgbClr val="CE9178"/>
    <a:srgbClr val="D9D9D6"/>
    <a:srgbClr val="399A91"/>
    <a:srgbClr val="BFBFBF"/>
    <a:srgbClr val="005A9F"/>
    <a:srgbClr val="2A446F"/>
    <a:srgbClr val="4D3677"/>
    <a:srgbClr val="8661C5"/>
    <a:srgbClr val="D4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25D92E-BA86-4C81-A297-2FC34D9547CF}" v="5" dt="2025-04-04T14:48:54.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7"/>
    <p:restoredTop sz="96242" autoAdjust="0"/>
  </p:normalViewPr>
  <p:slideViewPr>
    <p:cSldViewPr snapToGrid="0">
      <p:cViewPr varScale="1">
        <p:scale>
          <a:sx n="92" d="100"/>
          <a:sy n="92" d="100"/>
        </p:scale>
        <p:origin x="44" y="4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nik Banerjee" userId="b5141451-a766-4396-930d-8162eb9dd6b7" providerId="ADAL" clId="{EF25D92E-BA86-4C81-A297-2FC34D9547CF}"/>
    <pc:docChg chg="undo custSel addSld delSld modSld sldOrd modSection">
      <pc:chgData name="Sagnik Banerjee" userId="b5141451-a766-4396-930d-8162eb9dd6b7" providerId="ADAL" clId="{EF25D92E-BA86-4C81-A297-2FC34D9547CF}" dt="2025-04-07T08:38:19.130" v="188" actId="20577"/>
      <pc:docMkLst>
        <pc:docMk/>
      </pc:docMkLst>
      <pc:sldChg chg="mod modShow">
        <pc:chgData name="Sagnik Banerjee" userId="b5141451-a766-4396-930d-8162eb9dd6b7" providerId="ADAL" clId="{EF25D92E-BA86-4C81-A297-2FC34D9547CF}" dt="2025-04-04T12:23:10.912" v="116" actId="729"/>
        <pc:sldMkLst>
          <pc:docMk/>
          <pc:sldMk cId="1248478029" sldId="269"/>
        </pc:sldMkLst>
      </pc:sldChg>
      <pc:sldChg chg="modSp mod">
        <pc:chgData name="Sagnik Banerjee" userId="b5141451-a766-4396-930d-8162eb9dd6b7" providerId="ADAL" clId="{EF25D92E-BA86-4C81-A297-2FC34D9547CF}" dt="2025-04-07T08:38:19.130" v="188" actId="20577"/>
        <pc:sldMkLst>
          <pc:docMk/>
          <pc:sldMk cId="1795078537" sldId="1661"/>
        </pc:sldMkLst>
        <pc:spChg chg="mod">
          <ac:chgData name="Sagnik Banerjee" userId="b5141451-a766-4396-930d-8162eb9dd6b7" providerId="ADAL" clId="{EF25D92E-BA86-4C81-A297-2FC34D9547CF}" dt="2025-04-07T08:38:19.130" v="188" actId="20577"/>
          <ac:spMkLst>
            <pc:docMk/>
            <pc:sldMk cId="1795078537" sldId="1661"/>
            <ac:spMk id="4" creationId="{00000000-0000-0000-0000-000000000000}"/>
          </ac:spMkLst>
        </pc:spChg>
        <pc:spChg chg="mod">
          <ac:chgData name="Sagnik Banerjee" userId="b5141451-a766-4396-930d-8162eb9dd6b7" providerId="ADAL" clId="{EF25D92E-BA86-4C81-A297-2FC34D9547CF}" dt="2025-04-04T12:20:12.444" v="111" actId="14100"/>
          <ac:spMkLst>
            <pc:docMk/>
            <pc:sldMk cId="1795078537" sldId="1661"/>
            <ac:spMk id="5" creationId="{00000000-0000-0000-0000-000000000000}"/>
          </ac:spMkLst>
        </pc:spChg>
      </pc:sldChg>
      <pc:sldChg chg="del">
        <pc:chgData name="Sagnik Banerjee" userId="b5141451-a766-4396-930d-8162eb9dd6b7" providerId="ADAL" clId="{EF25D92E-BA86-4C81-A297-2FC34D9547CF}" dt="2025-04-04T12:15:50.194" v="0" actId="2696"/>
        <pc:sldMkLst>
          <pc:docMk/>
          <pc:sldMk cId="1080857811" sldId="2147479540"/>
        </pc:sldMkLst>
      </pc:sldChg>
      <pc:sldChg chg="ord">
        <pc:chgData name="Sagnik Banerjee" userId="b5141451-a766-4396-930d-8162eb9dd6b7" providerId="ADAL" clId="{EF25D92E-BA86-4C81-A297-2FC34D9547CF}" dt="2025-04-04T14:48:31.089" v="135"/>
        <pc:sldMkLst>
          <pc:docMk/>
          <pc:sldMk cId="259498373" sldId="2147481887"/>
        </pc:sldMkLst>
      </pc:sldChg>
      <pc:sldChg chg="mod modShow">
        <pc:chgData name="Sagnik Banerjee" userId="b5141451-a766-4396-930d-8162eb9dd6b7" providerId="ADAL" clId="{EF25D92E-BA86-4C81-A297-2FC34D9547CF}" dt="2025-04-04T12:23:10.912" v="116" actId="729"/>
        <pc:sldMkLst>
          <pc:docMk/>
          <pc:sldMk cId="2348280867" sldId="2147481909"/>
        </pc:sldMkLst>
      </pc:sldChg>
      <pc:sldChg chg="mod modShow">
        <pc:chgData name="Sagnik Banerjee" userId="b5141451-a766-4396-930d-8162eb9dd6b7" providerId="ADAL" clId="{EF25D92E-BA86-4C81-A297-2FC34D9547CF}" dt="2025-04-04T12:23:10.912" v="116" actId="729"/>
        <pc:sldMkLst>
          <pc:docMk/>
          <pc:sldMk cId="4122591042" sldId="2147482838"/>
        </pc:sldMkLst>
      </pc:sldChg>
      <pc:sldChg chg="addSp delSp modSp mod addAnim delAnim">
        <pc:chgData name="Sagnik Banerjee" userId="b5141451-a766-4396-930d-8162eb9dd6b7" providerId="ADAL" clId="{EF25D92E-BA86-4C81-A297-2FC34D9547CF}" dt="2025-04-04T12:21:31.145" v="115" actId="478"/>
        <pc:sldMkLst>
          <pc:docMk/>
          <pc:sldMk cId="1061143574" sldId="2147482839"/>
        </pc:sldMkLst>
        <pc:spChg chg="mod">
          <ac:chgData name="Sagnik Banerjee" userId="b5141451-a766-4396-930d-8162eb9dd6b7" providerId="ADAL" clId="{EF25D92E-BA86-4C81-A297-2FC34D9547CF}" dt="2025-04-04T12:21:30.716" v="114" actId="20577"/>
          <ac:spMkLst>
            <pc:docMk/>
            <pc:sldMk cId="1061143574" sldId="2147482839"/>
            <ac:spMk id="9" creationId="{655B8799-7202-E33F-90D0-82A51FE23A43}"/>
          </ac:spMkLst>
        </pc:spChg>
        <pc:spChg chg="add del">
          <ac:chgData name="Sagnik Banerjee" userId="b5141451-a766-4396-930d-8162eb9dd6b7" providerId="ADAL" clId="{EF25D92E-BA86-4C81-A297-2FC34D9547CF}" dt="2025-04-04T12:21:31.145" v="115" actId="478"/>
          <ac:spMkLst>
            <pc:docMk/>
            <pc:sldMk cId="1061143574" sldId="2147482839"/>
            <ac:spMk id="17" creationId="{905BD0CB-EAD8-97B6-F3B9-D6C94751ACE6}"/>
          </ac:spMkLst>
        </pc:spChg>
      </pc:sldChg>
      <pc:sldChg chg="addSp delSp modSp add mod ord modClrScheme chgLayout">
        <pc:chgData name="Sagnik Banerjee" userId="b5141451-a766-4396-930d-8162eb9dd6b7" providerId="ADAL" clId="{EF25D92E-BA86-4C81-A297-2FC34D9547CF}" dt="2025-04-04T14:58:12.609" v="182" actId="20577"/>
        <pc:sldMkLst>
          <pc:docMk/>
          <pc:sldMk cId="40017512" sldId="2147482848"/>
        </pc:sldMkLst>
        <pc:spChg chg="mod">
          <ac:chgData name="Sagnik Banerjee" userId="b5141451-a766-4396-930d-8162eb9dd6b7" providerId="ADAL" clId="{EF25D92E-BA86-4C81-A297-2FC34D9547CF}" dt="2025-04-04T14:58:12.609" v="182" actId="20577"/>
          <ac:spMkLst>
            <pc:docMk/>
            <pc:sldMk cId="40017512" sldId="2147482848"/>
            <ac:spMk id="2" creationId="{792F16BE-2E99-C5AC-D98F-3D748A5DB767}"/>
          </ac:spMkLst>
        </pc:spChg>
        <pc:spChg chg="mod ord">
          <ac:chgData name="Sagnik Banerjee" userId="b5141451-a766-4396-930d-8162eb9dd6b7" providerId="ADAL" clId="{EF25D92E-BA86-4C81-A297-2FC34D9547CF}" dt="2025-04-04T14:50:11.851" v="153" actId="26606"/>
          <ac:spMkLst>
            <pc:docMk/>
            <pc:sldMk cId="40017512" sldId="2147482848"/>
            <ac:spMk id="4" creationId="{FCE14F2C-AF24-6C4B-9A78-13C8B36A47C8}"/>
          </ac:spMkLst>
        </pc:spChg>
        <pc:picChg chg="mod ord">
          <ac:chgData name="Sagnik Banerjee" userId="b5141451-a766-4396-930d-8162eb9dd6b7" providerId="ADAL" clId="{EF25D92E-BA86-4C81-A297-2FC34D9547CF}" dt="2025-04-04T14:50:11.843" v="152" actId="26606"/>
          <ac:picMkLst>
            <pc:docMk/>
            <pc:sldMk cId="40017512" sldId="2147482848"/>
            <ac:picMk id="5" creationId="{BBCD8039-3573-45E6-8F74-543FEB267548}"/>
          </ac:picMkLst>
        </pc:picChg>
      </pc:sldChg>
      <pc:sldChg chg="addSp delSp modSp add mod ord modClrScheme chgLayout">
        <pc:chgData name="Sagnik Banerjee" userId="b5141451-a766-4396-930d-8162eb9dd6b7" providerId="ADAL" clId="{EF25D92E-BA86-4C81-A297-2FC34D9547CF}" dt="2025-04-04T14:58:53.841" v="187" actId="26606"/>
        <pc:sldMkLst>
          <pc:docMk/>
          <pc:sldMk cId="2076942283" sldId="2147482849"/>
        </pc:sldMkLst>
        <pc:spChg chg="mod">
          <ac:chgData name="Sagnik Banerjee" userId="b5141451-a766-4396-930d-8162eb9dd6b7" providerId="ADAL" clId="{EF25D92E-BA86-4C81-A297-2FC34D9547CF}" dt="2025-04-04T14:58:53.836" v="186" actId="26606"/>
          <ac:spMkLst>
            <pc:docMk/>
            <pc:sldMk cId="2076942283" sldId="2147482849"/>
            <ac:spMk id="2" creationId="{B40F855C-0B5B-9B9D-5304-34A4F69A7DAA}"/>
          </ac:spMkLst>
        </pc:spChg>
        <pc:spChg chg="mod ord">
          <ac:chgData name="Sagnik Banerjee" userId="b5141451-a766-4396-930d-8162eb9dd6b7" providerId="ADAL" clId="{EF25D92E-BA86-4C81-A297-2FC34D9547CF}" dt="2025-04-04T14:58:53.841" v="187" actId="26606"/>
          <ac:spMkLst>
            <pc:docMk/>
            <pc:sldMk cId="2076942283" sldId="2147482849"/>
            <ac:spMk id="4" creationId="{EE49FA8F-321B-B04A-8E35-8ABE5B4B48F5}"/>
          </ac:spMkLst>
        </pc:spChg>
        <pc:picChg chg="add mod">
          <ac:chgData name="Sagnik Banerjee" userId="b5141451-a766-4396-930d-8162eb9dd6b7" providerId="ADAL" clId="{EF25D92E-BA86-4C81-A297-2FC34D9547CF}" dt="2025-04-04T14:58:53.841" v="187" actId="26606"/>
          <ac:picMkLst>
            <pc:docMk/>
            <pc:sldMk cId="2076942283" sldId="2147482849"/>
            <ac:picMk id="3" creationId="{E8601440-C130-4E8D-A9AA-A1CFA8DD43A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350388417294E-2"/>
          <c:y val="0.13302467079697114"/>
          <c:w val="0.933731933567987"/>
          <c:h val="0.58887976982998025"/>
        </c:manualLayout>
      </c:layout>
      <c:barChart>
        <c:barDir val="col"/>
        <c:grouping val="clustered"/>
        <c:varyColors val="0"/>
        <c:ser>
          <c:idx val="0"/>
          <c:order val="0"/>
          <c:tx>
            <c:strRef>
              <c:f>Sheet1!$B$1</c:f>
              <c:strCache>
                <c:ptCount val="1"/>
                <c:pt idx="0">
                  <c:v>Keyword</c:v>
                </c:pt>
              </c:strCache>
            </c:strRef>
          </c:tx>
          <c:spPr>
            <a:solidFill>
              <a:srgbClr val="399A91"/>
            </a:solidFill>
            <a:ln>
              <a:noFill/>
            </a:ln>
            <a:effectLst/>
          </c:spPr>
          <c:invertIfNegative val="0"/>
          <c:cat>
            <c:strRef>
              <c:f>Sheet1!$A$2:$A$4</c:f>
              <c:strCache>
                <c:ptCount val="3"/>
                <c:pt idx="0">
                  <c:v>Customer datasets [NDCG@3]</c:v>
                </c:pt>
                <c:pt idx="1">
                  <c:v>Beir [NDCG@10]</c:v>
                </c:pt>
                <c:pt idx="2">
                  <c:v>Miracl [NDCG@10]</c:v>
                </c:pt>
              </c:strCache>
            </c:strRef>
          </c:cat>
          <c:val>
            <c:numRef>
              <c:f>Sheet1!$B$2:$B$4</c:f>
              <c:numCache>
                <c:formatCode>General</c:formatCode>
                <c:ptCount val="3"/>
                <c:pt idx="0">
                  <c:v>40.6</c:v>
                </c:pt>
                <c:pt idx="1">
                  <c:v>40.6</c:v>
                </c:pt>
                <c:pt idx="2">
                  <c:v>49.6</c:v>
                </c:pt>
              </c:numCache>
            </c:numRef>
          </c:val>
          <c:extLst>
            <c:ext xmlns:c16="http://schemas.microsoft.com/office/drawing/2014/chart" uri="{C3380CC4-5D6E-409C-BE32-E72D297353CC}">
              <c16:uniqueId val="{00000000-C940-6442-8446-A1A2AFE47BCD}"/>
            </c:ext>
          </c:extLst>
        </c:ser>
        <c:ser>
          <c:idx val="1"/>
          <c:order val="1"/>
          <c:tx>
            <c:strRef>
              <c:f>Sheet1!$C$1</c:f>
              <c:strCache>
                <c:ptCount val="1"/>
                <c:pt idx="0">
                  <c:v>Vector (ada-002)</c:v>
                </c:pt>
              </c:strCache>
            </c:strRef>
          </c:tx>
          <c:spPr>
            <a:solidFill>
              <a:schemeClr val="accent2"/>
            </a:solidFill>
            <a:ln>
              <a:noFill/>
            </a:ln>
            <a:effectLst/>
          </c:spPr>
          <c:invertIfNegative val="0"/>
          <c:cat>
            <c:strRef>
              <c:f>Sheet1!$A$2:$A$4</c:f>
              <c:strCache>
                <c:ptCount val="3"/>
                <c:pt idx="0">
                  <c:v>Customer datasets [NDCG@3]</c:v>
                </c:pt>
                <c:pt idx="1">
                  <c:v>Beir [NDCG@10]</c:v>
                </c:pt>
                <c:pt idx="2">
                  <c:v>Miracl [NDCG@10]</c:v>
                </c:pt>
              </c:strCache>
            </c:strRef>
          </c:cat>
          <c:val>
            <c:numRef>
              <c:f>Sheet1!$C$2:$C$4</c:f>
              <c:numCache>
                <c:formatCode>General</c:formatCode>
                <c:ptCount val="3"/>
                <c:pt idx="0">
                  <c:v>43.8</c:v>
                </c:pt>
                <c:pt idx="1">
                  <c:v>45</c:v>
                </c:pt>
                <c:pt idx="2">
                  <c:v>58.3</c:v>
                </c:pt>
              </c:numCache>
            </c:numRef>
          </c:val>
          <c:extLst>
            <c:ext xmlns:c16="http://schemas.microsoft.com/office/drawing/2014/chart" uri="{C3380CC4-5D6E-409C-BE32-E72D297353CC}">
              <c16:uniqueId val="{00000001-C940-6442-8446-A1A2AFE47BCD}"/>
            </c:ext>
          </c:extLst>
        </c:ser>
        <c:ser>
          <c:idx val="2"/>
          <c:order val="2"/>
          <c:tx>
            <c:strRef>
              <c:f>Sheet1!$D$1</c:f>
              <c:strCache>
                <c:ptCount val="1"/>
                <c:pt idx="0">
                  <c:v>Hybrid (Keyword + Vector)</c:v>
                </c:pt>
              </c:strCache>
            </c:strRef>
          </c:tx>
          <c:spPr>
            <a:solidFill>
              <a:srgbClr val="8661C5"/>
            </a:solidFill>
            <a:ln>
              <a:noFill/>
            </a:ln>
            <a:effectLst/>
          </c:spPr>
          <c:invertIfNegative val="0"/>
          <c:cat>
            <c:strRef>
              <c:f>Sheet1!$A$2:$A$4</c:f>
              <c:strCache>
                <c:ptCount val="3"/>
                <c:pt idx="0">
                  <c:v>Customer datasets [NDCG@3]</c:v>
                </c:pt>
                <c:pt idx="1">
                  <c:v>Beir [NDCG@10]</c:v>
                </c:pt>
                <c:pt idx="2">
                  <c:v>Miracl [NDCG@10]</c:v>
                </c:pt>
              </c:strCache>
            </c:strRef>
          </c:cat>
          <c:val>
            <c:numRef>
              <c:f>Sheet1!$D$2:$D$4</c:f>
              <c:numCache>
                <c:formatCode>General</c:formatCode>
                <c:ptCount val="3"/>
                <c:pt idx="0">
                  <c:v>48.4</c:v>
                </c:pt>
                <c:pt idx="1">
                  <c:v>48.4</c:v>
                </c:pt>
                <c:pt idx="2">
                  <c:v>58.8</c:v>
                </c:pt>
              </c:numCache>
            </c:numRef>
          </c:val>
          <c:extLst>
            <c:ext xmlns:c16="http://schemas.microsoft.com/office/drawing/2014/chart" uri="{C3380CC4-5D6E-409C-BE32-E72D297353CC}">
              <c16:uniqueId val="{00000002-C940-6442-8446-A1A2AFE47BCD}"/>
            </c:ext>
          </c:extLst>
        </c:ser>
        <c:ser>
          <c:idx val="3"/>
          <c:order val="3"/>
          <c:tx>
            <c:strRef>
              <c:f>Sheet1!$E$1</c:f>
              <c:strCache>
                <c:ptCount val="1"/>
                <c:pt idx="0">
                  <c:v>Hybrid + Semantic ranker</c:v>
                </c:pt>
              </c:strCache>
            </c:strRef>
          </c:tx>
          <c:spPr>
            <a:solidFill>
              <a:srgbClr val="FF5C39"/>
            </a:solidFill>
            <a:ln>
              <a:noFill/>
            </a:ln>
            <a:effectLst/>
          </c:spPr>
          <c:invertIfNegative val="0"/>
          <c:cat>
            <c:strRef>
              <c:f>Sheet1!$A$2:$A$4</c:f>
              <c:strCache>
                <c:ptCount val="3"/>
                <c:pt idx="0">
                  <c:v>Customer datasets [NDCG@3]</c:v>
                </c:pt>
                <c:pt idx="1">
                  <c:v>Beir [NDCG@10]</c:v>
                </c:pt>
                <c:pt idx="2">
                  <c:v>Miracl [NDCG@10]</c:v>
                </c:pt>
              </c:strCache>
            </c:strRef>
          </c:cat>
          <c:val>
            <c:numRef>
              <c:f>Sheet1!$E$2:$E$4</c:f>
              <c:numCache>
                <c:formatCode>General</c:formatCode>
                <c:ptCount val="3"/>
                <c:pt idx="0">
                  <c:v>60.1</c:v>
                </c:pt>
                <c:pt idx="1">
                  <c:v>50</c:v>
                </c:pt>
                <c:pt idx="2">
                  <c:v>72</c:v>
                </c:pt>
              </c:numCache>
            </c:numRef>
          </c:val>
          <c:extLst>
            <c:ext xmlns:c16="http://schemas.microsoft.com/office/drawing/2014/chart" uri="{C3380CC4-5D6E-409C-BE32-E72D297353CC}">
              <c16:uniqueId val="{00000003-C940-6442-8446-A1A2AFE47BCD}"/>
            </c:ext>
          </c:extLst>
        </c:ser>
        <c:dLbls>
          <c:showLegendKey val="0"/>
          <c:showVal val="0"/>
          <c:showCatName val="0"/>
          <c:showSerName val="0"/>
          <c:showPercent val="0"/>
          <c:showBubbleSize val="0"/>
        </c:dLbls>
        <c:gapWidth val="240"/>
        <c:overlap val="-40"/>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rgbClr val="BFBFB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4.1042340801198153E-2"/>
          <c:y val="0.88041819141128252"/>
          <c:w val="0.87685600425788324"/>
          <c:h val="0.11958180858871749"/>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19050" cap="rnd">
              <a:solidFill>
                <a:srgbClr val="399A91"/>
              </a:solidFill>
              <a:round/>
            </a:ln>
            <a:effectLst/>
          </c:spPr>
          <c:marker>
            <c:symbol val="circle"/>
            <c:size val="5"/>
            <c:spPr>
              <a:solidFill>
                <a:srgbClr val="399A91"/>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19050" cap="rnd">
              <a:solidFill>
                <a:srgbClr val="0078D4"/>
              </a:solidFill>
              <a:round/>
            </a:ln>
            <a:effectLst/>
          </c:spPr>
          <c:marker>
            <c:symbol val="circle"/>
            <c:size val="5"/>
            <c:spPr>
              <a:solidFill>
                <a:srgbClr val="0078D4"/>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19050" cap="rnd">
              <a:solidFill>
                <a:srgbClr val="C03BC4"/>
              </a:solidFill>
              <a:round/>
            </a:ln>
            <a:effectLst/>
          </c:spPr>
          <c:marker>
            <c:symbol val="circle"/>
            <c:size val="5"/>
            <c:spPr>
              <a:solidFill>
                <a:srgbClr val="C03BC4"/>
              </a:solidFill>
              <a:ln w="9525">
                <a:no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19050" cap="rnd">
              <a:solidFill>
                <a:srgbClr val="FF5C39"/>
              </a:solidFill>
              <a:round/>
            </a:ln>
            <a:effectLst/>
          </c:spPr>
          <c:marker>
            <c:symbol val="circle"/>
            <c:size val="5"/>
            <c:spPr>
              <a:solidFill>
                <a:srgbClr val="FF5C39"/>
              </a:solidFill>
              <a:ln w="9525">
                <a:no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4/2/2025 4:11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4/2/2025 4:11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crosoft.sharepoint.com/:p:/t/EventSessionUploads/ETBI2pK5v7hDvH2vlQZ2WnQBQdCgziR7rnSQYpw7asrNHQ?e=WpsQvZ"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session on building production-ready RAG applications with Azure AI Search! I'm ____, from the ___ team, and I'm excited to be in ____ today.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4/2/2025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an advanced RAG flow, where we'll introduce a new stage: query rewriting.</a:t>
            </a:r>
          </a:p>
          <a:p>
            <a:endParaRPr lang="en-US"/>
          </a:p>
          <a:p>
            <a:r>
              <a:rPr lang="en-US"/>
              <a:t>This time, when the user asks a question, we send their question along with the conversation history to an LLM and ask it to suggest the best search query.</a:t>
            </a:r>
          </a:p>
          <a:p>
            <a:r>
              <a:rPr lang="en-US"/>
              <a:t>This rewriting step is helpful for correcting spelling errors, translating to the language of the knowledge base, and incorporating context in multi-turn conversations.</a:t>
            </a:r>
          </a:p>
          <a:p>
            <a:r>
              <a:rPr lang="en-US"/>
              <a:t>This query rewriting step can also be used for filter building, agentic behavior, etc.</a:t>
            </a:r>
          </a:p>
          <a:p>
            <a:endParaRPr lang="en-US"/>
          </a:p>
          <a:p>
            <a:r>
              <a:rPr lang="en-US"/>
              <a:t>We use the suggested query to search the knowledge base, and the rest of the flow is the same.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7890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to advanced flow in Developer Settings</a:t>
            </a:r>
          </a:p>
          <a:p>
            <a:endParaRPr lang="en-US"/>
          </a:p>
          <a:p>
            <a:r>
              <a:rPr lang="en-US"/>
              <a:t>Now let's try the same question with the advanced flow.</a:t>
            </a:r>
          </a:p>
          <a:p>
            <a:endParaRPr lang="en-US"/>
          </a:p>
          <a:p>
            <a:r>
              <a:rPr lang="en-US"/>
              <a:t>// Start with basic question, "Best shoe for hiking",</a:t>
            </a:r>
          </a:p>
          <a:p>
            <a:endParaRPr lang="en-US"/>
          </a:p>
          <a:p>
            <a:endParaRPr lang="en-US"/>
          </a:p>
          <a:p>
            <a:r>
              <a:rPr lang="en-US"/>
              <a:t>What happens if we follow-up with a question that builds on previous questions?</a:t>
            </a:r>
          </a:p>
          <a:p>
            <a:endParaRPr lang="en-US"/>
          </a:p>
          <a:p>
            <a:r>
              <a:rPr lang="en-US"/>
              <a:t>//  respond with "any other options", show the rewrite</a:t>
            </a:r>
          </a:p>
          <a:p>
            <a:endParaRPr lang="en-US"/>
          </a:p>
          <a:p>
            <a:r>
              <a:rPr lang="en-US"/>
              <a:t>The query-rewriting stage successfully turned my not-helpful question into a good search query.</a:t>
            </a:r>
          </a:p>
          <a:p>
            <a:endParaRPr lang="en-US"/>
          </a:p>
          <a:p>
            <a:r>
              <a:rPr lang="en-US"/>
              <a:t>What if I ask a question that's more complex, like climbing gear cheaper than $30?</a:t>
            </a:r>
          </a:p>
          <a:p>
            <a:endParaRPr lang="en-US"/>
          </a:p>
          <a:p>
            <a:r>
              <a:rPr lang="en-US"/>
              <a:t>// Try the climbing gear question and show the filter construction</a:t>
            </a:r>
          </a:p>
          <a:p>
            <a:endParaRPr lang="en-US"/>
          </a:p>
          <a:p>
            <a:r>
              <a:rPr lang="en-US"/>
              <a:t>This time, the query rewriting stage even suggested SQL filters to use to narrow down the results.  You can start to imagine how much you can do with a query rewriting step.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8124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That demo was RAG on top of database rows, for inventory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 if you want to RAG on unstructured data, like a large collection of documents?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RAG flow is the same, but the search results are a bit different. Instead of a single row, we get back chunks of the documents, a few paragraphs at a time.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send the chunks to the LLM for an answer.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4/2/2025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5657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of RAG on documents in action, using Azure AI Search as the retriever.</a:t>
            </a:r>
          </a:p>
          <a:p>
            <a:r>
              <a:rPr lang="en-US"/>
              <a:t>We can ask a question, and see the citation is to a document. We click that citation to see the full document, and it jumps to the page with the relevant chunk.</a:t>
            </a:r>
          </a:p>
          <a:p>
            <a:endParaRPr lang="en-US"/>
          </a:p>
          <a:p>
            <a:r>
              <a:rPr lang="en-US"/>
              <a:t>This demo is from a full repository that you can deploy yourself and customize with your own data. Check it out at </a:t>
            </a:r>
            <a:r>
              <a:rPr lang="en-US" err="1"/>
              <a:t>aka.ms</a:t>
            </a:r>
            <a:r>
              <a:rPr lang="en-US"/>
              <a:t>/</a:t>
            </a:r>
            <a:r>
              <a:rPr lang="en-US" err="1"/>
              <a:t>ragchat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32686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As you've seen, we can build RAG on top of many data source types. You just need a way to index and search your data, ideally with a vector search option.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an existing relational database, then Azure has great options that support vector search, like Azure PostgreSQL, Azure SQL, and Cosmos Mongo 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documents, then Azure AI Search is the best option, as it is really built for this scenario.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will be focusing on RAG on documents going forward, since it's more complex in many ways.</a:t>
            </a:r>
          </a:p>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14</a:t>
            </a:fld>
            <a:endParaRPr lang="en-US"/>
          </a:p>
        </p:txBody>
      </p:sp>
    </p:spTree>
    <p:extLst>
      <p:ext uri="{BB962C8B-B14F-4D97-AF65-F5344CB8AC3E}">
        <p14:creationId xmlns:p14="http://schemas.microsoft.com/office/powerpoint/2010/main" val="398567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build a RAG application, there are three main ingredients that affect the quality: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a:t>We need a frontier level LLM that can adhere to the system prompt, stay on-topic, and ideally support function calling for use in the query rewriting stage.</a:t>
            </a:r>
          </a:p>
          <a:p>
            <a:endParaRPr lang="en-US"/>
          </a:p>
          <a:p>
            <a:r>
              <a:rPr lang="en-US"/>
              <a:t>We're going to dive into these components today, to share everything we've learned about building high quality RAG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4/2/2025 4:11 PM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8945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vector embedding is a list of numbers, and that list represents a particular input inside a particular embedding space.</a:t>
            </a:r>
          </a:p>
          <a:p>
            <a:endParaRPr lang="en-US"/>
          </a:p>
          <a:p>
            <a:r>
              <a:rPr lang="en-US"/>
              <a:t>There are many embedding models that take different inputs and produce vectors of different lengths.</a:t>
            </a:r>
          </a:p>
          <a:p>
            <a:r>
              <a:rPr lang="en-US"/>
              <a:t>An older embedding model, word2vec, encodes single words and outputs lists of lengths 300.</a:t>
            </a:r>
          </a:p>
          <a:p>
            <a:r>
              <a:rPr lang="en-US"/>
              <a:t>The embedding models from OpenAI can take in long strings of text, up to 8191 tokens, and produce vectors of varying length, between 256 and 3072 dimensions.</a:t>
            </a:r>
          </a:p>
          <a:p>
            <a:r>
              <a:rPr lang="en-US"/>
              <a:t>There are also multimodal models like Azure Computer Vision, that can take inputs of image OR text, and produce vectors with 1024 dimensions.</a:t>
            </a:r>
          </a:p>
          <a:p>
            <a:endParaRPr lang="en-US"/>
          </a:p>
          <a:p>
            <a:r>
              <a:rPr lang="en-US"/>
              <a:t>A good embedding model is a balance of speed and size vs. performance. A vector with 3072 dimensions probably encodes more information than a vector with 256, but you may not need the extra 2500 numbers for your application.</a:t>
            </a:r>
          </a:p>
          <a:p>
            <a:r>
              <a:rPr lang="en-US"/>
              <a:t>The MTEB (Massive Text Embedding Benchmark) is an open benchmark that evaluates embedding models and summarizes results on a public leaderboard. Consider that benchmark when selecting a model.</a:t>
            </a:r>
          </a:p>
          <a:p>
            <a:endParaRPr lang="en-US"/>
          </a:p>
          <a:p>
            <a:r>
              <a:rPr lang="en-US"/>
              <a:t>Let's quickly embed a vector using an OpenAI embedding model.</a:t>
            </a:r>
          </a:p>
          <a:p>
            <a:endParaRPr lang="en-US"/>
          </a:p>
          <a:p>
            <a:r>
              <a:rPr lang="en-US"/>
              <a:t>// Open notebook, run cells</a:t>
            </a:r>
          </a:p>
          <a:p>
            <a:endParaRPr lang="en-US"/>
          </a:p>
          <a:p>
            <a:endParaRPr lang="en-US"/>
          </a:p>
          <a:p>
            <a:r>
              <a:rPr lang="en-US"/>
              <a:t>******Notes/Links***</a:t>
            </a:r>
          </a:p>
          <a:p>
            <a:r>
              <a:rPr lang="en-US"/>
              <a:t>Word2vec is a </a:t>
            </a:r>
            <a:r>
              <a:rPr lang="en-US" err="1"/>
              <a:t>NeuralNetwork</a:t>
            </a:r>
            <a:r>
              <a:rPr lang="en-US"/>
              <a:t> method. Glove, LSA, are reduction techniques.</a:t>
            </a:r>
          </a:p>
          <a:p>
            <a:endParaRPr lang="en-US"/>
          </a:p>
          <a:p>
            <a:r>
              <a:rPr lang="en-US"/>
              <a:t>MTEB (Massive Text Embedding Benchmark) is an open benchmark.. </a:t>
            </a:r>
            <a:r>
              <a:rPr lang="en-US" b="0" i="0">
                <a:solidFill>
                  <a:srgbClr val="111827"/>
                </a:solidFill>
                <a:effectLst/>
                <a:latin typeface="Charter"/>
              </a:rPr>
              <a:t>MTEB includes 56 datasets across 8 tasks and currently summarizes &gt;2000 results on the leaderboard. Uses 112 languages. </a:t>
            </a:r>
            <a:endParaRPr lang="en-US"/>
          </a:p>
          <a:p>
            <a:endParaRPr lang="en-US"/>
          </a:p>
          <a:p>
            <a:r>
              <a:rPr lang="en-US"/>
              <a:t>https://</a:t>
            </a:r>
            <a:r>
              <a:rPr lang="en-US" err="1"/>
              <a:t>platform.openai.com</a:t>
            </a:r>
            <a:r>
              <a:rPr lang="en-US"/>
              <a:t>/docs/guides/embeddings/use-cases</a:t>
            </a:r>
          </a:p>
          <a:p>
            <a:r>
              <a:rPr lang="en-US"/>
              <a:t>https://</a:t>
            </a:r>
            <a:r>
              <a:rPr lang="en-US" err="1"/>
              <a:t>www.reddit.com</a:t>
            </a:r>
            <a:r>
              <a:rPr lang="en-US"/>
              <a:t>/r/</a:t>
            </a:r>
            <a:r>
              <a:rPr lang="en-US" err="1"/>
              <a:t>MachineLearning</a:t>
            </a:r>
            <a:r>
              <a:rPr lang="en-US"/>
              <a:t>/comments/13aaj2w/d_is_openai_textembeddingada002_the_best/</a:t>
            </a:r>
          </a:p>
          <a:p>
            <a:r>
              <a:rPr lang="en-US"/>
              <a:t>https://</a:t>
            </a:r>
            <a:r>
              <a:rPr lang="en-US" err="1"/>
              <a:t>vickiboykis.com</a:t>
            </a:r>
            <a:r>
              <a:rPr lang="en-US"/>
              <a:t>/</a:t>
            </a:r>
            <a:r>
              <a:rPr lang="en-US" err="1"/>
              <a:t>what_are_embeddings</a:t>
            </a:r>
            <a:r>
              <a:rPr lang="en-US"/>
              <a:t>/</a:t>
            </a:r>
            <a:r>
              <a:rPr lang="en-US" err="1"/>
              <a:t>next.html</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r>
              <a:rPr lang="en-US"/>
              <a:t>Once we have vector embeddings, we can compare two vectors to see how similar they are. There are multiple distance metrics that we can use, but the most commonly used metric is called cosine similarity. It measures the angle between two vectors in a high-dimensional space.</a:t>
            </a:r>
          </a:p>
          <a:p>
            <a:endParaRPr lang="en-US"/>
          </a:p>
          <a:p>
            <a:r>
              <a:rPr lang="en-US"/>
              <a:t>Let's look at the similarity between some vectors.</a:t>
            </a:r>
          </a:p>
          <a:p>
            <a:endParaRPr lang="en-US"/>
          </a:p>
          <a:p>
            <a:r>
              <a:rPr lang="en-US"/>
              <a:t>// Open notebook with comparison</a:t>
            </a:r>
          </a:p>
          <a:p>
            <a:endParaRPr lang="en-US"/>
          </a:p>
          <a:p>
            <a:endParaRPr lang="en-US"/>
          </a:p>
          <a:p>
            <a:endParaRPr lang="en-US"/>
          </a:p>
          <a:p>
            <a:endParaRPr lang="en-US"/>
          </a:p>
          <a:p>
            <a:endParaRPr lang="en-US"/>
          </a:p>
          <a:p>
            <a:r>
              <a:rPr lang="en-US"/>
              <a:t>**** Notes ******</a:t>
            </a:r>
          </a:p>
          <a:p>
            <a:endParaRPr lang="en-US"/>
          </a:p>
          <a:p>
            <a:r>
              <a:rPr lang="en-US"/>
              <a:t>Remember that you're vectorizing an entire picture or paragraph!</a:t>
            </a:r>
          </a:p>
          <a:p>
            <a:r>
              <a:rPr lang="en-US"/>
              <a:t>Show similarity for longer strings / RAG chunks</a:t>
            </a:r>
          </a:p>
          <a:p>
            <a:r>
              <a:rPr lang="en-US"/>
              <a:t>Give examples of sentences that have similar characteristics but mean completely different things – phone numbers, dollar values (1000 vs 1 million)</a:t>
            </a:r>
          </a:p>
          <a:p>
            <a:endParaRPr lang="en-US"/>
          </a:p>
          <a:p>
            <a:endParaRPr lang="en-US"/>
          </a:p>
          <a:p>
            <a:r>
              <a:rPr lang="en-US"/>
              <a:t>Show a demo comparing two sentences</a:t>
            </a:r>
          </a:p>
          <a:p>
            <a:r>
              <a:rPr lang="en-US"/>
              <a:t>Show a demo indexing the Disney movie titles and searching</a:t>
            </a:r>
          </a:p>
          <a:p>
            <a:endParaRPr lang="en-US"/>
          </a:p>
          <a:p>
            <a:r>
              <a:rPr lang="en-US"/>
              <a:t>https://platform.openai.com/docs/guides/embeddings/use-cases</a:t>
            </a:r>
          </a:p>
          <a:p>
            <a:r>
              <a:rPr lang="en-US"/>
              <a:t>https://www.reddit.com/r/MachineLearning/comments/13aaj2w/d_is_openai_textembeddingada002_the_best/</a:t>
            </a:r>
          </a:p>
          <a:p>
            <a:endParaRPr lang="en-US"/>
          </a:p>
          <a:p>
            <a:r>
              <a:rPr lang="en-US"/>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r>
              <a:rPr lang="en-US"/>
              <a:t>Now we're ready for vector search! Given the search query, we compute an embedding, and then we find the K closest vectors to that search vector.</a:t>
            </a:r>
          </a:p>
          <a:p>
            <a:endParaRPr lang="en-US"/>
          </a:p>
          <a:p>
            <a:r>
              <a:rPr lang="en-US"/>
              <a:t>Let's try that out in a notebook.</a:t>
            </a:r>
          </a:p>
          <a:p>
            <a:endParaRPr lang="en-US"/>
          </a:p>
          <a:p>
            <a:r>
              <a:rPr lang="en-US"/>
              <a:t>(Demo: Disney Movie titles including the Marvel Cinematic Universe)</a:t>
            </a:r>
          </a:p>
          <a:p>
            <a:endParaRPr lang="en-US"/>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start off today with an introduction to RAG and an overview of vector embeddings and vector search. Then we'll see how to use Azure AI Search for state-of-the-art retrieval, how to setup the optimal data ingestion pipeline, and finally, how to evaluate answer quality and productionize your application.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3BEC-85D1-44E1-F608-CFC12210C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79A8-830A-739C-F910-94AE58282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1445-AD52-4FB2-6FB6-E8696C545034}"/>
              </a:ext>
            </a:extLst>
          </p:cNvPr>
          <p:cNvSpPr>
            <a:spLocks noGrp="1"/>
          </p:cNvSpPr>
          <p:nvPr>
            <p:ph type="body" idx="1"/>
          </p:nvPr>
        </p:nvSpPr>
        <p:spPr/>
        <p:txBody>
          <a:bodyPr/>
          <a:lstStyle/>
          <a:p>
            <a:r>
              <a:rPr lang="en-US"/>
              <a:t>As you can see, vector search helps us find semantically similar results, and also helps with translation across languages. It's an amazing tool in a search arsenal. </a:t>
            </a:r>
          </a:p>
          <a:p>
            <a:endParaRPr lang="en-US"/>
          </a:p>
          <a:p>
            <a:r>
              <a:rPr lang="en-US"/>
              <a:t>Fortunately, we support vector search natively in the Azure data platform, in many of our databases: Cosmos DB MongoDB, PostgreSQL, and Azure SQL server.</a:t>
            </a:r>
          </a:p>
          <a:p>
            <a:endParaRPr lang="en-US"/>
          </a:p>
          <a:p>
            <a:r>
              <a:rPr lang="en-US"/>
              <a:t>We also have Azure AI search that does vector and keyword search, and includes integrated vectorization for cloud-based embedding.</a:t>
            </a:r>
          </a:p>
        </p:txBody>
      </p:sp>
      <p:sp>
        <p:nvSpPr>
          <p:cNvPr id="4" name="Header Placeholder 3">
            <a:extLst>
              <a:ext uri="{FF2B5EF4-FFF2-40B4-BE49-F238E27FC236}">
                <a16:creationId xmlns:a16="http://schemas.microsoft.com/office/drawing/2014/main" id="{0814BE05-80A6-81C2-2424-D8CA9C3B1C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E78911A-442D-8CB1-CFE7-CA855739B3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04D359-8582-C36B-3418-5A7091CE1426}"/>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B8E822A3-BA57-8FCC-2BA6-C344548E79CE}"/>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724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B963-D23C-1D42-B869-6D3A8C573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E384A-6FF0-1ACD-2978-A96833B55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63D3D-5791-CA82-F828-DF4E0A4A4E3B}"/>
              </a:ext>
            </a:extLst>
          </p:cNvPr>
          <p:cNvSpPr>
            <a:spLocks noGrp="1"/>
          </p:cNvSpPr>
          <p:nvPr>
            <p:ph type="body" idx="1"/>
          </p:nvPr>
        </p:nvSpPr>
        <p:spPr/>
        <p:txBody>
          <a:bodyPr/>
          <a:lstStyle/>
          <a:p>
            <a:r>
              <a:rPr lang="en-US"/>
              <a:t>For the rest of this talk, we're going to do a deep dive into Azure AI search.</a:t>
            </a:r>
          </a:p>
        </p:txBody>
      </p:sp>
      <p:sp>
        <p:nvSpPr>
          <p:cNvPr id="4" name="Header Placeholder 3">
            <a:extLst>
              <a:ext uri="{FF2B5EF4-FFF2-40B4-BE49-F238E27FC236}">
                <a16:creationId xmlns:a16="http://schemas.microsoft.com/office/drawing/2014/main" id="{4CCFB213-4BB6-BFCC-1E29-73E273BCE933}"/>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09DD866A-9AE1-765E-3B94-691D226F41B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24FDAB-AC14-536F-6596-37401EA6A4C5}"/>
              </a:ext>
            </a:extLst>
          </p:cNvPr>
          <p:cNvSpPr>
            <a:spLocks noGrp="1"/>
          </p:cNvSpPr>
          <p:nvPr>
            <p:ph type="dt" idx="12"/>
          </p:nvPr>
        </p:nvSpPr>
        <p:spPr/>
        <p:txBody>
          <a:bodyPr/>
          <a:lstStyle/>
          <a:p>
            <a:fld id="{E2F19A73-88F5-4B80-A929-CF8E66EE5449}" type="datetime8">
              <a:rPr lang="en-US" smtClean="0"/>
              <a:t>4/2/2025 4:11 PM</a:t>
            </a:fld>
            <a:endParaRPr lang="en-US"/>
          </a:p>
        </p:txBody>
      </p:sp>
      <p:sp>
        <p:nvSpPr>
          <p:cNvPr id="7" name="Slide Number Placeholder 6">
            <a:extLst>
              <a:ext uri="{FF2B5EF4-FFF2-40B4-BE49-F238E27FC236}">
                <a16:creationId xmlns:a16="http://schemas.microsoft.com/office/drawing/2014/main" id="{53C8D946-0E74-0A81-F8BD-A79F045AB394}"/>
              </a:ext>
            </a:extLst>
          </p:cNvPr>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2783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B748-139F-6166-087F-DC5B023C9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0261-35D6-3246-523B-40EF224A2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406D9-3F72-293C-2A69-8E4951ACAD11}"/>
              </a:ext>
            </a:extLst>
          </p:cNvPr>
          <p:cNvSpPr>
            <a:spLocks noGrp="1"/>
          </p:cNvSpPr>
          <p:nvPr>
            <p:ph type="body" idx="1"/>
          </p:nvPr>
        </p:nvSpPr>
        <p:spPr/>
        <p:txBody>
          <a:bodyPr/>
          <a:lstStyle/>
          <a:p>
            <a:pPr>
              <a:buFont typeface="Arial"/>
              <a:buChar char="•"/>
            </a:pPr>
            <a:r>
              <a:rPr lang="en-US"/>
              <a:t>Azure AI Search is a comprehensive search solution and includes features built specifically with RAG applications in mind. Azure AI Search integerated with all the popular open source orchestrations like Langchain, Llamaindex, Semantic Kernel, as well as Azure services like Azure OpenAI and Azure AI Studio. Basically, wherever you are building your RAG apps, you can use Azure AI Search.</a:t>
            </a:r>
          </a:p>
          <a:p>
            <a:pPr>
              <a:buFont typeface="Arial"/>
              <a:buChar char="•"/>
            </a:pPr>
            <a:endParaRPr lang="en-US"/>
          </a:p>
          <a:p>
            <a:pPr>
              <a:buFont typeface="Arial"/>
              <a:buChar char="•"/>
            </a:pPr>
            <a:r>
              <a:rPr lang="en-US"/>
              <a:t>AI Search introduced vector search a year ago, and it's generally available to everyone. Let's walk through a few examples that show it in action.</a:t>
            </a:r>
            <a:endParaRPr lang="en-US" sz="850">
              <a:cs typeface="Segoe UI"/>
            </a:endParaRPr>
          </a:p>
          <a:p>
            <a:pPr>
              <a:buFont typeface="Arial"/>
              <a:buChar char="•"/>
            </a:pPr>
            <a:endParaRPr lang="en-US" sz="850">
              <a:cs typeface="Segoe UI"/>
            </a:endParaRPr>
          </a:p>
          <a:p>
            <a:pPr>
              <a:buFont typeface="Arial"/>
              <a:buChar char="•"/>
            </a:pPr>
            <a:r>
              <a:rPr lang="en-US" sz="850">
                <a:cs typeface="Segoe UI"/>
              </a:rPr>
              <a:t>DEMO script: </a:t>
            </a:r>
          </a:p>
          <a:p>
            <a:pPr>
              <a:buFont typeface="Arial"/>
              <a:buChar char="•"/>
            </a:pPr>
            <a:r>
              <a:rPr lang="en-US" sz="850">
                <a:cs typeface="Segoe UI"/>
              </a:rPr>
              <a:t> Clear the notebook cells.</a:t>
            </a:r>
          </a:p>
          <a:p>
            <a:pPr>
              <a:buFont typeface="Arial"/>
              <a:buChar char="•"/>
            </a:pPr>
            <a:r>
              <a:rPr lang="en-US" sz="850">
                <a:cs typeface="Segoe UI"/>
              </a:rPr>
              <a:t>Go through the notebook, cell by cell, explaining each cell</a:t>
            </a:r>
          </a:p>
        </p:txBody>
      </p:sp>
      <p:sp>
        <p:nvSpPr>
          <p:cNvPr id="4" name="Header Placeholder 3">
            <a:extLst>
              <a:ext uri="{FF2B5EF4-FFF2-40B4-BE49-F238E27FC236}">
                <a16:creationId xmlns:a16="http://schemas.microsoft.com/office/drawing/2014/main" id="{E07FA5E7-D38D-1274-3778-A51166ECFD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2B316A5-A4C9-07CE-3D04-68575040723E}"/>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3D095C-80A4-A50E-4298-C9FE001301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804D32C-857B-2326-F992-000D7B71E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67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AFD-A597-1A11-E9C5-27A92D96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3B2B7-2A07-F64C-12BB-51E7C89F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89510-01EA-2026-3834-9B453260B4F3}"/>
              </a:ext>
            </a:extLst>
          </p:cNvPr>
          <p:cNvSpPr>
            <a:spLocks noGrp="1"/>
          </p:cNvSpPr>
          <p:nvPr>
            <p:ph type="body" idx="1"/>
          </p:nvPr>
        </p:nvSpPr>
        <p:spPr/>
        <p:txBody>
          <a:bodyPr/>
          <a:lstStyle/>
          <a:p>
            <a:r>
              <a:rPr lang="en-US" sz="850">
                <a:latin typeface="Segoe UI"/>
                <a:cs typeface="Segoe UI"/>
              </a:rPr>
              <a:t>Aure AI search supports two different vector retrieval strategies. One is approximate nearest neighbor search, or ANN search. This will give you a fast and scalable retrieval strategy. When we use an index for retrieval, we are trading off perfect recall for performance. These are approximate techniques, and in this case we use a well-known approach called HNSW (Hierarchical Navegable Small Worlds).</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a:p>
            <a:r>
              <a:rPr lang="en-US" sz="850">
                <a:cs typeface="Segoe UI"/>
              </a:rPr>
              <a:t>// Dont do the demo here, assuming you did it on previous slide!</a:t>
            </a:r>
          </a:p>
        </p:txBody>
      </p:sp>
      <p:sp>
        <p:nvSpPr>
          <p:cNvPr id="4" name="Header Placeholder 3">
            <a:extLst>
              <a:ext uri="{FF2B5EF4-FFF2-40B4-BE49-F238E27FC236}">
                <a16:creationId xmlns:a16="http://schemas.microsoft.com/office/drawing/2014/main" id="{A144B0B9-3276-D7DE-C46A-2B1317739A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BE9D3F4-E19F-9611-3F8D-D07693E1AE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26F631-801D-2393-06DE-FFEEBD830368}"/>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C6C16CBF-8295-9055-4DA1-1E4CF8B7DBC7}"/>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80369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5BDD-49E8-BEA1-C3B7-B329CC58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B31B8-3297-0B5F-3747-99C233B18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8A626-CC34-CE41-FEB7-AE058AD9C10A}"/>
              </a:ext>
            </a:extLst>
          </p:cNvPr>
          <p:cNvSpPr>
            <a:spLocks noGrp="1"/>
          </p:cNvSpPr>
          <p:nvPr>
            <p:ph type="body" idx="1"/>
          </p:nvPr>
        </p:nvSpPr>
        <p:spPr/>
        <p:txBody>
          <a:bodyPr/>
          <a:lstStyle/>
          <a:p>
            <a:r>
              <a:rPr lang="en-US" sz="850">
                <a:latin typeface="Segoe UI"/>
                <a:cs typeface="Segoe UI"/>
              </a:rPr>
              <a:t>As part of building an application, you often need not just vector retrieval, you need other things, like for example, filters are very common. You often want to say, hey, I want to search only on this date range, or maybe employees are in different regions and I want to just search for the policy for a given region and things like that. Filters are often also used for granular access control, so maybe two people ask the same question but get different answers because they can see different documents. We also support pre/post-filtering strategies, this allows you to tune different trade-offs that we make at runtime in terms of how quickly we can get to the right results. </a:t>
            </a:r>
            <a:endParaRPr lang="en-US"/>
          </a:p>
          <a:p>
            <a:endParaRPr lang="en-US" sz="850">
              <a:cs typeface="Segoe UI"/>
            </a:endParaRPr>
          </a:p>
          <a:p>
            <a:r>
              <a:rPr lang="en-US" sz="850">
                <a:latin typeface="Segoe UI"/>
                <a:cs typeface="Segoe UI"/>
              </a:rPr>
              <a:t>We allow you to support more than single vectors, both in the documents and in the queries. In cases where you want to maybe have a text vector and an image vector, or a title and a body vector and so on, you can just change the query type and it will handle all of this for you. Let me show you a couple of these details in action so you know how does it look like to use these capabilities in Azure AI Search. This is the same query we had before, let's point it back to where it was. I'll just real quick show you two things. </a:t>
            </a:r>
            <a:endParaRPr lang="en-US" sz="850">
              <a:cs typeface="Segoe UI"/>
            </a:endParaRPr>
          </a:p>
          <a:p>
            <a:endParaRPr lang="en-US" sz="850">
              <a:cs typeface="Segoe UI"/>
            </a:endParaRPr>
          </a:p>
        </p:txBody>
      </p:sp>
      <p:sp>
        <p:nvSpPr>
          <p:cNvPr id="4" name="Header Placeholder 3">
            <a:extLst>
              <a:ext uri="{FF2B5EF4-FFF2-40B4-BE49-F238E27FC236}">
                <a16:creationId xmlns:a16="http://schemas.microsoft.com/office/drawing/2014/main" id="{B8DBA9FC-96BF-5146-7C13-4860BA217AD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DC754FC-D196-C4C6-603C-1D6F512BF7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65D946-F147-3EAD-3249-450D3601888C}"/>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7EAFBA14-64D2-7424-79B8-D5E999F5359E}"/>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7291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D5D-D8A0-310C-D50F-FD9020EE5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3F16-3812-8CB9-610F-58AA7A555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C76E0-98AE-D748-0D87-263D914C2CF6}"/>
              </a:ext>
            </a:extLst>
          </p:cNvPr>
          <p:cNvSpPr>
            <a:spLocks noGrp="1"/>
          </p:cNvSpPr>
          <p:nvPr>
            <p:ph type="body" idx="1"/>
          </p:nvPr>
        </p:nvSpPr>
        <p:spPr/>
        <p:txBody>
          <a:bodyPr/>
          <a:lstStyle/>
          <a:p>
            <a:r>
              <a:rPr lang="en-US" sz="850">
                <a:latin typeface="Segoe UI"/>
                <a:cs typeface="Segoe UI"/>
              </a:rPr>
              <a:t>So far we've talked a lot about text. </a:t>
            </a:r>
            <a:endParaRPr lang="en-US"/>
          </a:p>
          <a:p>
            <a:r>
              <a:rPr lang="en-US" sz="85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a:cs typeface="Segoe UI"/>
            </a:endParaRPr>
          </a:p>
          <a:p>
            <a:r>
              <a:rPr lang="en-US" sz="85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a:cs typeface="Segoe UI"/>
            </a:endParaRPr>
          </a:p>
          <a:p>
            <a:r>
              <a:rPr lang="en-US" sz="85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a:latin typeface="Segoe UI"/>
              <a:cs typeface="Segoe UI"/>
            </a:endParaRPr>
          </a:p>
          <a:p>
            <a:r>
              <a:rPr lang="en-US" sz="850">
                <a:latin typeface="Segoe UI"/>
                <a:cs typeface="Segoe UI"/>
              </a:rPr>
              <a:t>// Demo: Notebook, RAG app with vision enabled</a:t>
            </a:r>
          </a:p>
        </p:txBody>
      </p:sp>
      <p:sp>
        <p:nvSpPr>
          <p:cNvPr id="4" name="Header Placeholder 3">
            <a:extLst>
              <a:ext uri="{FF2B5EF4-FFF2-40B4-BE49-F238E27FC236}">
                <a16:creationId xmlns:a16="http://schemas.microsoft.com/office/drawing/2014/main" id="{3F8AAB17-4437-043A-34BE-49A5E5A295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D45A59E-968C-7D39-DEAC-EEBF6770D2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23222B-5768-F031-61E6-64009A8A767D}"/>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F9E4A26D-665C-B378-5717-B762FB3D80FE}"/>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6026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3D84-64BF-D92B-40BE-4A43B568D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D4B9B-D044-8191-F4BC-F0972D60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E5845-919F-D5C7-89DC-4F5905FAA6BC}"/>
              </a:ext>
            </a:extLst>
          </p:cNvPr>
          <p:cNvSpPr>
            <a:spLocks noGrp="1"/>
          </p:cNvSpPr>
          <p:nvPr>
            <p:ph type="body" idx="1"/>
          </p:nvPr>
        </p:nvSpPr>
        <p:spPr/>
        <p:txBody>
          <a:bodyPr/>
          <a:lstStyle/>
          <a:p>
            <a:r>
              <a:rPr lang="en-US"/>
              <a:t>Another benefit of the semantic ranking step is that it assigns each of the results a score from 0 to 4, with 0 being very poor match and 4 being the best match. If you find that your application is often finding low scored matches, which can often happen once you bring vector search into the mix, you can set a score threshold and filter out the matches with too low of a score.</a:t>
            </a:r>
          </a:p>
        </p:txBody>
      </p:sp>
      <p:sp>
        <p:nvSpPr>
          <p:cNvPr id="4" name="Header Placeholder 3">
            <a:extLst>
              <a:ext uri="{FF2B5EF4-FFF2-40B4-BE49-F238E27FC236}">
                <a16:creationId xmlns:a16="http://schemas.microsoft.com/office/drawing/2014/main" id="{2584940D-7104-D4D7-17C1-7D85636C33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F818F1-6728-E136-1E4A-C79B88000BC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746F17-597F-0E1A-8E3F-3847E3056E05}"/>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80F4C23F-7D78-F775-1562-4A133DD1288A}"/>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8651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ran evaluations comparing different search modes on commonly used benchmarks as well as customer data sets. </a:t>
            </a:r>
          </a:p>
          <a:p>
            <a:r>
              <a:rPr lang="en-US"/>
              <a:t>Generally, they found that the hybrid search was necessary to find all the possible matches for a query, and that the semantic ranking step was necessary to improve the ranking of the results to score the most relevant matches the highest.</a:t>
            </a:r>
          </a:p>
          <a:p>
            <a:endParaRPr lang="en-US"/>
          </a:p>
          <a:p>
            <a:r>
              <a:rPr lang="en-US"/>
              <a:t>As you can see in the graph, searching with hybrid and semantic ranking achieved the best results in all the evaluations.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684028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F585-558B-4297-FCB4-058F7137F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DF50-E007-FA0D-C88F-99CEEB44D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5F31-4FEA-C3C7-89EA-8D6EEE2922A1}"/>
              </a:ext>
            </a:extLst>
          </p:cNvPr>
          <p:cNvSpPr>
            <a:spLocks noGrp="1"/>
          </p:cNvSpPr>
          <p:nvPr>
            <p:ph type="body" idx="1"/>
          </p:nvPr>
        </p:nvSpPr>
        <p:spPr/>
        <p:txBody>
          <a:bodyPr/>
          <a:lstStyle/>
          <a:p>
            <a:r>
              <a:rPr lang="en-US"/>
              <a:t>They also compared the results across different types of queries, to understand how the type of query affects the effectiveness of a search mode. Here you can see that vector search was better for answering fact seeking queries, while being very poor for keyword queries. That's why you generally need hybrid search, to handle all the kinds of queries that users may ask.</a:t>
            </a:r>
          </a:p>
        </p:txBody>
      </p:sp>
      <p:sp>
        <p:nvSpPr>
          <p:cNvPr id="4" name="Header Placeholder 3">
            <a:extLst>
              <a:ext uri="{FF2B5EF4-FFF2-40B4-BE49-F238E27FC236}">
                <a16:creationId xmlns:a16="http://schemas.microsoft.com/office/drawing/2014/main" id="{C4B0B9D0-8A0E-67E5-AA98-4B8D53D882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C54E091-73F4-3E39-2F76-25416F88DB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0AD46-44B4-EBFA-CD7C-9FC7E4F53E0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96A8B5-717F-6CE3-26F2-3BFA950AD7D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98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4/2/2025 4:11 PM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built all these search modes as settings in the open-source RAG solution, so that you can see for yourself the effect of different search options on your own data.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22324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9063-7A2D-BB88-3419-4D0FFD94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4374-AAB1-31E2-023D-BF8E5D7A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C4CBD-2C16-5712-66EE-A68DED48930B}"/>
              </a:ext>
            </a:extLst>
          </p:cNvPr>
          <p:cNvSpPr>
            <a:spLocks noGrp="1"/>
          </p:cNvSpPr>
          <p:nvPr>
            <p:ph type="body" idx="1"/>
          </p:nvPr>
        </p:nvSpPr>
        <p:spPr/>
        <p:txBody>
          <a:bodyPr/>
          <a:lstStyle/>
          <a:p>
            <a:r>
              <a:rPr lang="en-US"/>
              <a:t>The other crucial component of a RAG application is the data preparation, especially when you're building a RAG on top of unstructured documents.</a:t>
            </a:r>
          </a:p>
        </p:txBody>
      </p:sp>
      <p:sp>
        <p:nvSpPr>
          <p:cNvPr id="4" name="Header Placeholder 3">
            <a:extLst>
              <a:ext uri="{FF2B5EF4-FFF2-40B4-BE49-F238E27FC236}">
                <a16:creationId xmlns:a16="http://schemas.microsoft.com/office/drawing/2014/main" id="{500A1369-0143-5F5C-8978-CD5A1F2B878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9B05F6-93AE-7B23-EE1D-A137536811A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535E58-60DE-859A-5AB0-85928FEE9E5E}"/>
              </a:ext>
            </a:extLst>
          </p:cNvPr>
          <p:cNvSpPr>
            <a:spLocks noGrp="1"/>
          </p:cNvSpPr>
          <p:nvPr>
            <p:ph type="dt" idx="12"/>
          </p:nvPr>
        </p:nvSpPr>
        <p:spPr/>
        <p:txBody>
          <a:bodyPr/>
          <a:lstStyle/>
          <a:p>
            <a:fld id="{B16574EE-8191-4BCC-ABE6-D00A4F4D7690}" type="datetime8">
              <a:rPr lang="en-US" smtClean="0"/>
              <a:t>4/2/2025 4:11 PM</a:t>
            </a:fld>
            <a:endParaRPr lang="en-US"/>
          </a:p>
        </p:txBody>
      </p:sp>
      <p:sp>
        <p:nvSpPr>
          <p:cNvPr id="7" name="Slide Number Placeholder 6">
            <a:extLst>
              <a:ext uri="{FF2B5EF4-FFF2-40B4-BE49-F238E27FC236}">
                <a16:creationId xmlns:a16="http://schemas.microsoft.com/office/drawing/2014/main" id="{E70BFBC2-44CA-8EEF-6B8B-9725DA66FF57}"/>
              </a:ext>
            </a:extLst>
          </p:cNvPr>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6994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 mentioned earlier, we typically need to split the documents before storing them in the AI Search index.</a:t>
            </a:r>
          </a:p>
          <a:p>
            <a:r>
              <a:rPr lang="en-US"/>
              <a:t>There are two reasons for splitting the documents:</a:t>
            </a:r>
          </a:p>
          <a:p>
            <a:r>
              <a:rPr lang="en-US"/>
              <a:t>First, LLMs typically have limited context windows, where a context window is the maximum amount of tokens you're allowed to send to it. The original OpenAI models had context windows of 4-8 thousand, but the newer models are around 128,000 tokens, which is fairly large.</a:t>
            </a:r>
          </a:p>
          <a:p>
            <a:r>
              <a:rPr lang="en-US"/>
              <a:t>Second, even if your document technically fits in the context window, you risk confusing the LLM by distracting it with irrelevant details. There's a great research paper about this, called "Lost in the Middle", where they measured the accuracy of answers with increasing input sizes.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69299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even did their own research to determine the optimal input size to send to LLMs. Here, you can see that they found the best recall with an input size of 512 tokens. They also researched the best strategy for splitting the chunks, and found the best recall when they preserved sentence boundaries and overlapped each chunk by 25%.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59647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34</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endParaRPr lang="en-US"/>
          </a:p>
          <a:p>
            <a:r>
              <a:rPr lang="en-US"/>
              <a:t>Another option for data ingestion is to use integrated vectorization, a built-in feature for Azure AI Search that runs the entire process in the cloud, using built-in skills and indexers. That can hook into all of the AI Search supported data sources, like Blob Storage or SQL DB, but it may be a bit trickier to customize if the built-in skills aren't meeting your needs. Try it out and give us your feedback!</a:t>
            </a:r>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28703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put our RAG app into production, we need to run evaluations to make sure the answers are high enough quality.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29972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For a RAG app, a high quality answer must be clear, correct, and formatted correctly. Most answers from LLMs are clear, but they may not always be accurate according to your domain, and they may not be formatted the way your app expects. For example, the first two answers are correct, but only the third answer here contains a properly formatted citation.</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37</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There are so many factors that affect the answer quality, since there are multiple steps in the RAG process with their own parameters. We've already discussed that many factors affect the search results. There are also many options for the LLM steps that we use, like what model we use, what prompt we send in, what temperature we set, and more.</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38</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start with the options that are the best according to research. Then, to ensure that they are working well for your particular use case, you need to run evaluations. You can evaluate the retrieval step and language models independently, but the most important evaluation is of the answers that come out of your app. You can use Azure AI Studio to run those evaluations in that portal, or use the PromptFlow evaluations SDK to run them from your code. Check out our evaluator repository for an evaluation flow that's optimized for RAG chat apps, and gives you command-line tools for reviewing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Generative AI encompasses a range of technologies that produce new content based on learned patterns from existing data. This includes generating text, images, music, and videos. By leveraging vast datasets, these models not only replicate but also innovate, making them valuable tools in industries such as art, entertainment, and marketing. They open up new avenues for creativity and efficiency.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4/4/2025 8:21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45529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security. If you're building an app for internal use in an enterprise, you want to ensure that it can only be accessed internally.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5155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secure your RAG app is to add user login to the app, to enforce that only users from your organization can login. When you enable this option, you can also allow the users to upload documents for their own personal search needs, and enforce data access controls in the search 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027019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a:t>Another way to ensure internal access is to deploy it to a virtual network, with all the services available via private endpoints, and access only from inside the virtual network.</a:t>
            </a:r>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09521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4/2/2025 4:11 PM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r>
              <a:rPr lang="en-US"/>
              <a:t>We've seen thousands of developers deploy this app for a wide number of use cases, like internal HR help, customer sales help chatbots, product manuals, and more.</a:t>
            </a:r>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check out our documentation, our research, and our open-source end-to-end RAG solution.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332647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First, let's talk about scale. If you're building a RAG app on a huge document store, then you'll find yourself storing a large number of vector embeddings. Azure AI Search now offers multiple ways to reduce your storage size, so that you can reduce your costs. One approach is quantization, which lets you reduce the floating point numbers to 8-bit integers or even to single bits. According to our studies, you can still achieve high recall while reducing your storage by a mangitude of 32x.</a:t>
            </a:r>
          </a:p>
          <a:p>
            <a:endParaRPr lang="en-US">
              <a:hlinkClick r:id="rId3"/>
            </a:endParaRPr>
          </a:p>
          <a:p>
            <a:r>
              <a:rPr lang="en-US">
                <a:hlinkClick r:id="rId3"/>
              </a:rPr>
              <a:t>BRK108 - RAG at scale.pptx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700234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C1A9-C2DB-D6D2-D37F-930AD735B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D34D-01DA-F7E3-6B1B-BAF5B68D6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79FC-7209-103D-793F-94C0B9916233}"/>
              </a:ext>
            </a:extLst>
          </p:cNvPr>
          <p:cNvSpPr>
            <a:spLocks noGrp="1"/>
          </p:cNvSpPr>
          <p:nvPr>
            <p:ph type="body" idx="1"/>
          </p:nvPr>
        </p:nvSpPr>
        <p:spPr/>
        <p:txBody>
          <a:bodyPr/>
          <a:lstStyle/>
          <a:p>
            <a:r>
              <a:rPr lang="en-US"/>
              <a:t>Like all Azure services, Azure AI Search offers all this.. </a:t>
            </a:r>
          </a:p>
          <a:p>
            <a:r>
              <a:rPr lang="en-US"/>
              <a:t>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a:t>
            </a:r>
            <a:endParaRPr lang="en-US" sz="850">
              <a:cs typeface="Segoe UI"/>
            </a:endParaRPr>
          </a:p>
        </p:txBody>
      </p:sp>
      <p:sp>
        <p:nvSpPr>
          <p:cNvPr id="4" name="Header Placeholder 3">
            <a:extLst>
              <a:ext uri="{FF2B5EF4-FFF2-40B4-BE49-F238E27FC236}">
                <a16:creationId xmlns:a16="http://schemas.microsoft.com/office/drawing/2014/main" id="{CDB48653-4005-6E6B-7A1C-8C0B62307E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6549AC-5CCF-C956-B4C1-97AA4F7D6D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8AFE66-F30C-8048-A43B-F56267E7072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4/2/2025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502452-2016-5985-E44B-081D11DAB2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6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359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only as good as the retrieval and that depends on the data you have and how simple it is to search.</a:t>
            </a:r>
          </a:p>
          <a:p>
            <a:endParaRPr lang="en-US"/>
          </a:p>
          <a:p>
            <a:r>
              <a:rPr lang="en-US"/>
              <a:t>If you’re used to search engines, you’re familiar with keyword search. </a:t>
            </a:r>
          </a:p>
          <a:p>
            <a:endParaRPr lang="en-US"/>
          </a:p>
          <a:p>
            <a:r>
              <a:rPr lang="en-US"/>
              <a:t>In the example. “underwater activities” would not return Scuba or Snorkeling.</a:t>
            </a:r>
          </a:p>
          <a:p>
            <a:endParaRPr lang="en-US"/>
          </a:p>
          <a:p>
            <a:r>
              <a:rPr lang="en-US"/>
              <a:t>Vector-based retrieval does semantic similarity. It would know those terms are semantically similar.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or LLMs, are advanced AI systems that excel in understanding and generating human language. They analyze input prompts and produce coherent text responses, making them invaluable in various applications, from virtual assistants to content creation. Their training involves processing massive amounts of text data, allowing them to learn language patterns and context, which can be continuously refined through fine-tuning.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4/4/2025 8:01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00085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49208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dirty="0"/>
              <a:t>LLMs are basically next-word predictors. They're very good at writing text fluently in many languages, but they're not guaranteed to produce text that is relevant or accurate.</a:t>
            </a:r>
          </a:p>
          <a:p>
            <a:endParaRPr lang="en-US" dirty="0"/>
          </a:p>
          <a:p>
            <a:r>
              <a:rPr lang="en-US" dirty="0"/>
              <a:t>For example, we might ask an LLM to write code for a Python package. It will write code according to what it's seen most in its training data, even if that doesn't reflect the current documentation.</a:t>
            </a:r>
          </a:p>
          <a:p>
            <a:r>
              <a:rPr lang="en-US" dirty="0"/>
              <a:t>In the example in the screenshot, it produced outdated code based on an older version of the package.</a:t>
            </a:r>
          </a:p>
          <a:p>
            <a:endParaRPr lang="en-US" dirty="0"/>
          </a:p>
          <a:p>
            <a:r>
              <a:rPr lang="en-US" dirty="0"/>
              <a:t>That is an example of public knowledge, and it can potentially be resolved by updating to a newer version of the model. </a:t>
            </a:r>
          </a:p>
          <a:p>
            <a:endParaRPr lang="en-US" dirty="0"/>
          </a:p>
          <a:p>
            <a:r>
              <a:rPr lang="en-US" dirty="0"/>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dirty="0"/>
          </a:p>
          <a:p>
            <a:r>
              <a:rPr lang="en-US" dirty="0"/>
              <a:t>So we need to find a way to bring in internal knowledge or updated public knowledge.</a:t>
            </a:r>
          </a:p>
          <a:p>
            <a:endParaRPr lang="en-US" sz="850" dirty="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incorporate domain knowledge?</a:t>
            </a:r>
          </a:p>
          <a:p>
            <a:endParaRPr lang="en-US"/>
          </a:p>
          <a:p>
            <a:pPr marL="228600" indent="-228600">
              <a:buAutoNum type="arabicPeriod"/>
            </a:pPr>
            <a:r>
              <a:rPr lang="en-US"/>
              <a:t>Prompt engineering:. Be very </a:t>
            </a:r>
            <a:r>
              <a:rPr lang="en-US" err="1"/>
              <a:t>very</a:t>
            </a:r>
            <a:r>
              <a:rPr lang="en-US"/>
              <a:t> specific. Tell it the version, give it written examples. This only works if the answer is somewhere in it’s weights.</a:t>
            </a:r>
          </a:p>
          <a:p>
            <a:pPr marL="228600" indent="-228600">
              <a:buAutoNum type="arabicPeriod"/>
            </a:pPr>
            <a:r>
              <a:rPr lang="en-US"/>
              <a:t>Fine-tuning: Start with a base model and add at least 200 examples and run training again. Fine tuning is expensive both in the training process and in the usage. </a:t>
            </a:r>
          </a:p>
          <a:p>
            <a:pPr marL="228600" indent="-228600">
              <a:buAutoNum type="arabicPeriod"/>
            </a:pPr>
            <a:r>
              <a:rPr lang="en-US"/>
              <a:t>RAG enables learning new facts temporarily by doing a retrieval and adding/augmenting the question to the LLM with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get an accurate answer back that includes citations pointing at the results.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4/2/2025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Uncheck the "Advanced flow" box in Developer Settings</a:t>
            </a:r>
          </a:p>
          <a:p>
            <a:endParaRPr lang="en-US"/>
          </a:p>
          <a:p>
            <a:r>
              <a:rPr lang="en-US"/>
              <a:t>Let's actually see a simple RAG in action, using an Azure PostgreSQL Flexible server as the knowledge base. We ask the question, wait for the result, and get back the answer with citations. </a:t>
            </a:r>
          </a:p>
          <a:p>
            <a:endParaRPr lang="en-US"/>
          </a:p>
          <a:p>
            <a:r>
              <a:rPr lang="en-US"/>
              <a:t>// Click on lightbulb</a:t>
            </a:r>
          </a:p>
          <a:p>
            <a:r>
              <a:rPr lang="en-US"/>
              <a:t>We can click on this thought process button here to step through the process as well. Here are the search results, and here's everything we sent to the LLM.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4/2/2025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3344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4/2/2025</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4243435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2.sv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aka.ms/ragchat/demo" TargetMode="External"/><Relationship Id="rId4" Type="http://schemas.openxmlformats.org/officeDocument/2006/relationships/hyperlink" Target="https://aka.ms/ragcha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hyperlink" Target="https://www.sbert.net/index.html"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github.com/pamelafox/vector-search-demos/blob/main/vector_embeddings.ipynb" TargetMode="Externa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aka.ms/aitour/azure-search" TargetMode="External"/><Relationship Id="rId5" Type="http://schemas.openxmlformats.org/officeDocument/2006/relationships/hyperlink" Target="https://github.com/pamelafox/vector-search-demos/blob/main/azure_ai_search.ipynb" TargetMode="External"/><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amelafox/vector-search-demos/blob/main/azure_ai_search.ipynb"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aka.ms/aitour/azure-search"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azure/search/vector-search-filter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pamelafox/vector-search-demos/blob/main/image_search.ipynb"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ka.ms/aitour/image-searc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hyperlink" Target="https://github.com/pamelafox/vector-search-demos/blob/main/search_relevance.ipynb" TargetMode="External"/><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20.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aka.ms/ragrelevanc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techcommunity.microsoft.com/t5/azure-ai-services-blog/azure-cognitive-search-outperforming-vector-search-with-hybrid/ba-p/392916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aka.ms/genai-cjk"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60.svg"/><Relationship Id="rId11" Type="http://schemas.openxmlformats.org/officeDocument/2006/relationships/image" Target="../media/image53.svg"/><Relationship Id="rId5" Type="http://schemas.openxmlformats.org/officeDocument/2006/relationships/image" Target="../media/image59.png"/><Relationship Id="rId10" Type="http://schemas.openxmlformats.org/officeDocument/2006/relationships/image" Target="../media/image52.png"/><Relationship Id="rId4" Type="http://schemas.openxmlformats.org/officeDocument/2006/relationships/image" Target="../media/image58.svg"/><Relationship Id="rId9"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learn.microsoft.com/azure/search/vector-search-integrated-vectorization" TargetMode="Externa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hyperlink" Target="https://aka.ms/ragchat/acl" TargetMode="Externa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hyperlink" Target="https://customers.microsoft.com/en-us/story/1778147923888814642-pwc-azure-ai-document-intelligence-professional-services-en-united-state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cohere.com/blog/int8-binary-embeddings"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aka.ms/rag-postgres/demo" TargetMode="External"/><Relationship Id="rId4" Type="http://schemas.openxmlformats.org/officeDocument/2006/relationships/hyperlink" Target="https://aka.ms/rag-postgr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004358"/>
            <a:ext cx="5577840" cy="1846659"/>
          </a:xfrm>
        </p:spPr>
        <p:txBody>
          <a:bodyPr/>
          <a:lstStyle/>
          <a:p>
            <a:r>
              <a:rPr lang="en-US" b="1" dirty="0">
                <a:latin typeface="Segoe UI Semibold" panose="020B0502040204020203" pitchFamily="34" charset="0"/>
                <a:cs typeface="Segoe UI Semibold" panose="020B0502040204020203" pitchFamily="34" charset="0"/>
              </a:rPr>
              <a:t>Retrieval Augmented Generation using Azure OpenAI</a:t>
            </a:r>
          </a:p>
        </p:txBody>
      </p:sp>
      <p:sp>
        <p:nvSpPr>
          <p:cNvPr id="5" name="Text Placeholder 4"/>
          <p:cNvSpPr>
            <a:spLocks noGrp="1"/>
          </p:cNvSpPr>
          <p:nvPr>
            <p:ph type="body" sz="quarter" idx="12"/>
          </p:nvPr>
        </p:nvSpPr>
        <p:spPr>
          <a:xfrm>
            <a:off x="584200" y="4279641"/>
            <a:ext cx="3371715" cy="1661993"/>
          </a:xfrm>
        </p:spPr>
        <p:txBody>
          <a:bodyPr/>
          <a:lstStyle/>
          <a:p>
            <a:r>
              <a:rPr lang="en-US" b="1" dirty="0"/>
              <a:t>Sagnik Banerjee</a:t>
            </a:r>
          </a:p>
          <a:p>
            <a:r>
              <a:rPr lang="en-US" b="1" dirty="0">
                <a:solidFill>
                  <a:srgbClr val="454142"/>
                </a:solidFill>
              </a:rPr>
              <a:t>Sr Consultant Data &amp; AI</a:t>
            </a:r>
          </a:p>
          <a:p>
            <a:r>
              <a:rPr lang="en-US" b="1" dirty="0">
                <a:solidFill>
                  <a:srgbClr val="454142"/>
                </a:solidFill>
              </a:rPr>
              <a:t>Microsoft</a:t>
            </a:r>
          </a:p>
          <a:p>
            <a:endParaRPr lang="en-US" dirty="0"/>
          </a:p>
          <a:p>
            <a:endParaRPr lang="en-US" dirty="0"/>
          </a:p>
          <a:p>
            <a:fld id="{7F373FEC-543B-4B05-8E8B-79155270C92B}" type="datetime5">
              <a:rPr lang="en-US" sz="1400" b="1" smtClean="0">
                <a:solidFill>
                  <a:srgbClr val="454142"/>
                </a:solidFill>
              </a:rPr>
              <a:t>4-Apr-25</a:t>
            </a:fld>
            <a:endParaRPr lang="en-US" sz="1400" b="1" dirty="0">
              <a:solidFill>
                <a:srgbClr val="454142"/>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
            <a:extLst>
              <a:ext uri="{FF2B5EF4-FFF2-40B4-BE49-F238E27FC236}">
                <a16:creationId xmlns:a16="http://schemas.microsoft.com/office/drawing/2014/main" id="{7B90614F-10FB-6A53-4EBE-E7B327042C08}"/>
              </a:ext>
              <a:ext uri="{C183D7F6-B498-43B3-948B-1728B52AA6E4}">
                <adec:decorative xmlns:adec="http://schemas.microsoft.com/office/drawing/2017/decorative" val="1"/>
              </a:ext>
            </a:extLst>
          </p:cNvPr>
          <p:cNvSpPr/>
          <p:nvPr/>
        </p:nvSpPr>
        <p:spPr bwMode="auto">
          <a:xfrm>
            <a:off x="4288220" y="3606567"/>
            <a:ext cx="3210300" cy="2340850"/>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p:txBody>
          <a:bodyPr/>
          <a:lstStyle/>
          <a:p>
            <a:r>
              <a:rPr lang="en-US"/>
              <a:t>Advanced RAG with query rewriting</a:t>
            </a:r>
          </a:p>
        </p:txBody>
      </p:sp>
      <p:grpSp>
        <p:nvGrpSpPr>
          <p:cNvPr id="22" name="Group 21" descr="What's a good shoe for a mountain trale?&#10;">
            <a:extLst>
              <a:ext uri="{FF2B5EF4-FFF2-40B4-BE49-F238E27FC236}">
                <a16:creationId xmlns:a16="http://schemas.microsoft.com/office/drawing/2014/main" id="{277F2210-2A9D-5175-C96A-C5857044C367}"/>
              </a:ext>
            </a:extLst>
          </p:cNvPr>
          <p:cNvGrpSpPr/>
          <p:nvPr/>
        </p:nvGrpSpPr>
        <p:grpSpPr>
          <a:xfrm>
            <a:off x="599808" y="1978178"/>
            <a:ext cx="1898415" cy="1175481"/>
            <a:chOff x="2844244" y="1978178"/>
            <a:chExt cx="1898415" cy="1175481"/>
          </a:xfrm>
        </p:grpSpPr>
        <p:sp>
          <p:nvSpPr>
            <p:cNvPr id="21" name="Freeform 20">
              <a:extLst>
                <a:ext uri="{FF2B5EF4-FFF2-40B4-BE49-F238E27FC236}">
                  <a16:creationId xmlns:a16="http://schemas.microsoft.com/office/drawing/2014/main" id="{D90D51C1-5B64-9AD3-B941-B83219F74CE3}"/>
                </a:ext>
                <a:ext uri="{C183D7F6-B498-43B3-948B-1728B52AA6E4}">
                  <adec:decorative xmlns:adec="http://schemas.microsoft.com/office/drawing/2017/decorative" val="1"/>
                </a:ext>
              </a:extLst>
            </p:cNvPr>
            <p:cNvSpPr/>
            <p:nvPr/>
          </p:nvSpPr>
          <p:spPr bwMode="auto">
            <a:xfrm>
              <a:off x="2844244"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Text Placeholder 5">
              <a:extLst>
                <a:ext uri="{FF2B5EF4-FFF2-40B4-BE49-F238E27FC236}">
                  <a16:creationId xmlns:a16="http://schemas.microsoft.com/office/drawing/2014/main" id="{003DF999-3A8F-A29E-952D-7F0EA7BA390A}"/>
                </a:ext>
                <a:ext uri="{C183D7F6-B498-43B3-948B-1728B52AA6E4}">
                  <adec:decorative xmlns:adec="http://schemas.microsoft.com/office/drawing/2017/decorative" val="1"/>
                </a:ext>
              </a:extLst>
            </p:cNvPr>
            <p:cNvSpPr txBox="1">
              <a:spLocks/>
            </p:cNvSpPr>
            <p:nvPr/>
          </p:nvSpPr>
          <p:spPr>
            <a:xfrm>
              <a:off x="2878918"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a good shoe for a mountain </a:t>
              </a:r>
              <a:r>
                <a:rPr lang="en-US" sz="1400" err="1">
                  <a:solidFill>
                    <a:schemeClr val="bg1"/>
                  </a:solidFill>
                  <a:latin typeface="Segoe UI"/>
                  <a:cs typeface="Segoe UI Semilight"/>
                </a:rPr>
                <a:t>trale</a:t>
              </a:r>
              <a:r>
                <a:rPr lang="en-US" sz="1400">
                  <a:solidFill>
                    <a:schemeClr val="bg1"/>
                  </a:solidFill>
                  <a:latin typeface="Segoe UI"/>
                  <a:cs typeface="Segoe UI Semilight"/>
                </a:rPr>
                <a:t>?</a:t>
              </a:r>
            </a:p>
          </p:txBody>
        </p:sp>
      </p:grpSp>
      <p:sp>
        <p:nvSpPr>
          <p:cNvPr id="7" name="Rounded Rectangle 5">
            <a:extLst>
              <a:ext uri="{FF2B5EF4-FFF2-40B4-BE49-F238E27FC236}">
                <a16:creationId xmlns:a16="http://schemas.microsoft.com/office/drawing/2014/main" id="{F9E601F2-957F-3556-AC39-545B643C2D92}"/>
              </a:ext>
              <a:ext uri="{C183D7F6-B498-43B3-948B-1728B52AA6E4}">
                <adec:decorative xmlns:adec="http://schemas.microsoft.com/office/drawing/2017/decorative" val="1"/>
              </a:ext>
            </a:extLst>
          </p:cNvPr>
          <p:cNvSpPr/>
          <p:nvPr/>
        </p:nvSpPr>
        <p:spPr bwMode="auto">
          <a:xfrm>
            <a:off x="586598" y="3597587"/>
            <a:ext cx="1426307" cy="2340850"/>
          </a:xfrm>
          <a:prstGeom prst="roundRect">
            <a:avLst>
              <a:gd name="adj" fmla="val 81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 name="Graphic 31" descr="Person with chat icon">
            <a:extLst>
              <a:ext uri="{FF2B5EF4-FFF2-40B4-BE49-F238E27FC236}">
                <a16:creationId xmlns:a16="http://schemas.microsoft.com/office/drawing/2014/main" id="{E163BD32-415A-0206-1821-DEA63AC11D09}"/>
              </a:ext>
            </a:extLst>
          </p:cNvPr>
          <p:cNvSpPr/>
          <p:nvPr/>
        </p:nvSpPr>
        <p:spPr>
          <a:xfrm>
            <a:off x="1041579"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5">
            <a:extLst>
              <a:ext uri="{FF2B5EF4-FFF2-40B4-BE49-F238E27FC236}">
                <a16:creationId xmlns:a16="http://schemas.microsoft.com/office/drawing/2014/main" id="{5A08DBA8-B693-2FCA-2088-13F364053E19}"/>
              </a:ext>
            </a:extLst>
          </p:cNvPr>
          <p:cNvSpPr txBox="1">
            <a:spLocks/>
          </p:cNvSpPr>
          <p:nvPr/>
        </p:nvSpPr>
        <p:spPr>
          <a:xfrm>
            <a:off x="660540"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11" name="Rounded Rectangle 5">
            <a:extLst>
              <a:ext uri="{FF2B5EF4-FFF2-40B4-BE49-F238E27FC236}">
                <a16:creationId xmlns:a16="http://schemas.microsoft.com/office/drawing/2014/main" id="{BCF2A82C-955C-CFC3-A8CF-3874D3FB5C8D}"/>
              </a:ext>
              <a:ext uri="{C183D7F6-B498-43B3-948B-1728B52AA6E4}">
                <adec:decorative xmlns:adec="http://schemas.microsoft.com/office/drawing/2017/decorative" val="1"/>
              </a:ext>
            </a:extLst>
          </p:cNvPr>
          <p:cNvSpPr/>
          <p:nvPr/>
        </p:nvSpPr>
        <p:spPr bwMode="auto">
          <a:xfrm>
            <a:off x="2372913" y="3597587"/>
            <a:ext cx="1568938" cy="2340850"/>
          </a:xfrm>
          <a:prstGeom prst="roundRect">
            <a:avLst>
              <a:gd name="adj" fmla="val 6589"/>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8" name="Graphic 22" descr="Large Language Model icon">
            <a:extLst>
              <a:ext uri="{FF2B5EF4-FFF2-40B4-BE49-F238E27FC236}">
                <a16:creationId xmlns:a16="http://schemas.microsoft.com/office/drawing/2014/main" id="{0615080B-2DF1-7014-D4ED-FD5892DB3525}"/>
              </a:ext>
            </a:extLst>
          </p:cNvPr>
          <p:cNvSpPr/>
          <p:nvPr/>
        </p:nvSpPr>
        <p:spPr>
          <a:xfrm>
            <a:off x="2885627" y="4212493"/>
            <a:ext cx="543510" cy="543815"/>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69" name="Text Placeholder 5">
            <a:extLst>
              <a:ext uri="{FF2B5EF4-FFF2-40B4-BE49-F238E27FC236}">
                <a16:creationId xmlns:a16="http://schemas.microsoft.com/office/drawing/2014/main" id="{F5D2E3DF-8659-5371-2D3D-08F9010D241F}"/>
              </a:ext>
            </a:extLst>
          </p:cNvPr>
          <p:cNvSpPr txBox="1">
            <a:spLocks/>
          </p:cNvSpPr>
          <p:nvPr/>
        </p:nvSpPr>
        <p:spPr>
          <a:xfrm>
            <a:off x="251817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88" name="Group 87" descr="Mountain trail shoe&#10;">
            <a:extLst>
              <a:ext uri="{FF2B5EF4-FFF2-40B4-BE49-F238E27FC236}">
                <a16:creationId xmlns:a16="http://schemas.microsoft.com/office/drawing/2014/main" id="{52933867-A034-D4C1-6613-601E6CE836FE}"/>
              </a:ext>
            </a:extLst>
          </p:cNvPr>
          <p:cNvGrpSpPr/>
          <p:nvPr/>
        </p:nvGrpSpPr>
        <p:grpSpPr>
          <a:xfrm>
            <a:off x="3694843" y="3923534"/>
            <a:ext cx="858592" cy="670785"/>
            <a:chOff x="3694843" y="3923534"/>
            <a:chExt cx="858592" cy="670785"/>
          </a:xfrm>
        </p:grpSpPr>
        <p:sp>
          <p:nvSpPr>
            <p:cNvPr id="71" name="TextBox 7">
              <a:extLst>
                <a:ext uri="{FF2B5EF4-FFF2-40B4-BE49-F238E27FC236}">
                  <a16:creationId xmlns:a16="http://schemas.microsoft.com/office/drawing/2014/main" id="{A7E54BA8-136D-908D-0DE1-99F6D9BE365B}"/>
                </a:ext>
                <a:ext uri="{C183D7F6-B498-43B3-948B-1728B52AA6E4}">
                  <adec:decorative xmlns:adec="http://schemas.microsoft.com/office/drawing/2017/decorative" val="1"/>
                </a:ext>
              </a:extLst>
            </p:cNvPr>
            <p:cNvSpPr txBox="1"/>
            <p:nvPr/>
          </p:nvSpPr>
          <p:spPr>
            <a:xfrm>
              <a:off x="3694843" y="3923534"/>
              <a:ext cx="858592" cy="514738"/>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72000" rIns="0" bIns="7200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pPr algn="ctr"/>
              <a:r>
                <a:rPr lang="en-US" sz="1200">
                  <a:solidFill>
                    <a:schemeClr val="tx1"/>
                  </a:solidFill>
                  <a:ea typeface="+mn-lt"/>
                  <a:cs typeface="+mn-lt"/>
                </a:rPr>
                <a:t>Mountain</a:t>
              </a:r>
              <a:br>
                <a:rPr lang="en-US" sz="1200">
                  <a:solidFill>
                    <a:schemeClr val="tx1"/>
                  </a:solidFill>
                  <a:ea typeface="+mn-lt"/>
                  <a:cs typeface="+mn-lt"/>
                </a:rPr>
              </a:br>
              <a:r>
                <a:rPr lang="en-US" sz="1200">
                  <a:solidFill>
                    <a:schemeClr val="tx1"/>
                  </a:solidFill>
                  <a:ea typeface="+mn-lt"/>
                  <a:cs typeface="+mn-lt"/>
                </a:rPr>
                <a:t>trail shoe</a:t>
              </a:r>
            </a:p>
          </p:txBody>
        </p:sp>
        <p:cxnSp>
          <p:nvCxnSpPr>
            <p:cNvPr id="60" name="Straight Connector 59">
              <a:extLst>
                <a:ext uri="{FF2B5EF4-FFF2-40B4-BE49-F238E27FC236}">
                  <a16:creationId xmlns:a16="http://schemas.microsoft.com/office/drawing/2014/main" id="{056566F0-3321-9078-DAF9-EFD2DD6E04D2}"/>
                </a:ext>
                <a:ext uri="{C183D7F6-B498-43B3-948B-1728B52AA6E4}">
                  <adec:decorative xmlns:adec="http://schemas.microsoft.com/office/drawing/2017/decorative" val="1"/>
                </a:ext>
              </a:extLst>
            </p:cNvPr>
            <p:cNvCxnSpPr>
              <a:cxnSpLocks/>
            </p:cNvCxnSpPr>
            <p:nvPr/>
          </p:nvCxnSpPr>
          <p:spPr>
            <a:xfrm>
              <a:off x="3940141"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BBE9B582-C189-5D6F-C310-9032EAB8F870}"/>
                </a:ext>
              </a:extLst>
            </p:cNvPr>
            <p:cNvGrpSpPr/>
            <p:nvPr/>
          </p:nvGrpSpPr>
          <p:grpSpPr>
            <a:xfrm>
              <a:off x="4192647" y="4374485"/>
              <a:ext cx="219835" cy="219834"/>
              <a:chOff x="1613419" y="2537559"/>
              <a:chExt cx="339399" cy="339399"/>
            </a:xfrm>
          </p:grpSpPr>
          <p:sp>
            <p:nvSpPr>
              <p:cNvPr id="62" name="Oval 61">
                <a:extLst>
                  <a:ext uri="{FF2B5EF4-FFF2-40B4-BE49-F238E27FC236}">
                    <a16:creationId xmlns:a16="http://schemas.microsoft.com/office/drawing/2014/main" id="{A7C94280-405D-E02E-4310-C61F9BE7A23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3" name="Oval 62">
                <a:extLst>
                  <a:ext uri="{FF2B5EF4-FFF2-40B4-BE49-F238E27FC236}">
                    <a16:creationId xmlns:a16="http://schemas.microsoft.com/office/drawing/2014/main" id="{E563A737-4F68-701D-C9EF-FEB3A03D668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12" name="Graphic 29" descr="Database with magnifying glass icon">
            <a:extLst>
              <a:ext uri="{FF2B5EF4-FFF2-40B4-BE49-F238E27FC236}">
                <a16:creationId xmlns:a16="http://schemas.microsoft.com/office/drawing/2014/main" id="{3CDD3771-5CD4-63F2-C7ED-963F89B117E2}"/>
              </a:ext>
            </a:extLst>
          </p:cNvPr>
          <p:cNvSpPr/>
          <p:nvPr/>
        </p:nvSpPr>
        <p:spPr>
          <a:xfrm>
            <a:off x="4746651"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8" name="Text Placeholder 5">
            <a:extLst>
              <a:ext uri="{FF2B5EF4-FFF2-40B4-BE49-F238E27FC236}">
                <a16:creationId xmlns:a16="http://schemas.microsoft.com/office/drawing/2014/main" id="{0A55724F-ADB3-ACBF-002C-BF46295CDCCC}"/>
              </a:ext>
            </a:extLst>
          </p:cNvPr>
          <p:cNvSpPr txBox="1">
            <a:spLocks/>
          </p:cNvSpPr>
          <p:nvPr/>
        </p:nvSpPr>
        <p:spPr>
          <a:xfrm>
            <a:off x="4365866"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70" name="TextBox 7">
            <a:extLst>
              <a:ext uri="{FF2B5EF4-FFF2-40B4-BE49-F238E27FC236}">
                <a16:creationId xmlns:a16="http://schemas.microsoft.com/office/drawing/2014/main" id="{CA44738B-811B-3820-29E2-E7BD0B7990DD}"/>
              </a:ext>
            </a:extLst>
          </p:cNvPr>
          <p:cNvSpPr txBox="1"/>
          <p:nvPr/>
        </p:nvSpPr>
        <p:spPr>
          <a:xfrm>
            <a:off x="5646489" y="3870042"/>
            <a:ext cx="1750364"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a:t>
            </a:r>
            <a:r>
              <a:rPr lang="en-US" sz="1200">
                <a:solidFill>
                  <a:schemeClr val="tx1"/>
                </a:solidFill>
                <a:ea typeface="+mn-lt"/>
                <a:cs typeface="+mn-lt"/>
              </a:rPr>
              <a:t> Hiking Shoes</a:t>
            </a:r>
            <a:br>
              <a:rPr lang="en-US" sz="1200">
                <a:solidFill>
                  <a:schemeClr val="tx1"/>
                </a:solidFill>
                <a:ea typeface="+mn-lt"/>
                <a:cs typeface="+mn-lt"/>
              </a:rPr>
            </a:br>
            <a:r>
              <a:rPr lang="en-US" sz="1200">
                <a:solidFill>
                  <a:schemeClr val="tx1"/>
                </a:solidFill>
                <a:ea typeface="+mn-lt"/>
                <a:cs typeface="+mn-lt"/>
              </a:rPr>
              <a:t>Price: 135.99</a:t>
            </a:r>
          </a:p>
          <a:p>
            <a:r>
              <a:rPr lang="en-US" sz="1200">
                <a:solidFill>
                  <a:schemeClr val="tx1"/>
                </a:solidFill>
                <a:ea typeface="+mn-lt"/>
                <a:cs typeface="+mn-lt"/>
              </a:rPr>
              <a:t>Brand: Raptor Elite</a:t>
            </a:r>
          </a:p>
          <a:p>
            <a:r>
              <a:rPr lang="en-US" sz="1200">
                <a:solidFill>
                  <a:schemeClr val="tx1"/>
                </a:solidFill>
                <a:ea typeface="+mn-lt"/>
                <a:cs typeface="+mn-lt"/>
              </a:rPr>
              <a:t>Type: Footwear</a:t>
            </a:r>
          </a:p>
          <a:p>
            <a:r>
              <a:rPr lang="en-US" sz="1200">
                <a:solidFill>
                  <a:schemeClr val="tx1"/>
                </a:solidFill>
                <a:ea typeface="+mn-lt"/>
                <a:cs typeface="+mn-lt"/>
              </a:rPr>
              <a:t>Description: The Trek Extreme hiking shoes by Raptor Elite are built to ensure any trail.</a:t>
            </a:r>
          </a:p>
          <a:p>
            <a:r>
              <a:rPr lang="en-US" sz="1200">
                <a:solidFill>
                  <a:schemeClr val="tx1"/>
                </a:solidFill>
                <a:ea typeface="+mn-lt"/>
                <a:cs typeface="+mn-lt"/>
              </a:rPr>
              <a:t>…</a:t>
            </a:r>
          </a:p>
        </p:txBody>
      </p:sp>
      <p:sp>
        <p:nvSpPr>
          <p:cNvPr id="6" name="Rounded Rectangle 5">
            <a:extLst>
              <a:ext uri="{FF2B5EF4-FFF2-40B4-BE49-F238E27FC236}">
                <a16:creationId xmlns:a16="http://schemas.microsoft.com/office/drawing/2014/main" id="{8D634EF6-8464-2A04-26BE-04AF7E14186C}"/>
              </a:ext>
              <a:ext uri="{C183D7F6-B498-43B3-948B-1728B52AA6E4}">
                <adec:decorative xmlns:adec="http://schemas.microsoft.com/office/drawing/2017/decorative" val="1"/>
              </a:ext>
            </a:extLst>
          </p:cNvPr>
          <p:cNvSpPr/>
          <p:nvPr/>
        </p:nvSpPr>
        <p:spPr bwMode="auto">
          <a:xfrm>
            <a:off x="7851835"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 name="Graphic 22" descr="Large Language Model icon">
            <a:extLst>
              <a:ext uri="{FF2B5EF4-FFF2-40B4-BE49-F238E27FC236}">
                <a16:creationId xmlns:a16="http://schemas.microsoft.com/office/drawing/2014/main" id="{F309D35B-B9FB-A3DD-BD36-6200912341B8}"/>
              </a:ext>
            </a:extLst>
          </p:cNvPr>
          <p:cNvSpPr/>
          <p:nvPr/>
        </p:nvSpPr>
        <p:spPr>
          <a:xfrm>
            <a:off x="8403166"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4" name="Text Placeholder 5">
            <a:extLst>
              <a:ext uri="{FF2B5EF4-FFF2-40B4-BE49-F238E27FC236}">
                <a16:creationId xmlns:a16="http://schemas.microsoft.com/office/drawing/2014/main" id="{3CA2E79F-FA90-9403-2BD0-AE04EF530E0E}"/>
              </a:ext>
            </a:extLst>
          </p:cNvPr>
          <p:cNvSpPr txBox="1">
            <a:spLocks/>
          </p:cNvSpPr>
          <p:nvPr/>
        </p:nvSpPr>
        <p:spPr>
          <a:xfrm>
            <a:off x="8161831"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35" name="Group 34" descr="For great hiking shoes, consider the TrekExtreme Hiking Shoes1  or the Trailblaze Steel-Blue Hiking Shoes2&#10;">
            <a:extLst>
              <a:ext uri="{FF2B5EF4-FFF2-40B4-BE49-F238E27FC236}">
                <a16:creationId xmlns:a16="http://schemas.microsoft.com/office/drawing/2014/main" id="{811ED852-AE8F-3BB6-4911-E905CF1C29E9}"/>
              </a:ext>
            </a:extLst>
          </p:cNvPr>
          <p:cNvGrpSpPr/>
          <p:nvPr/>
        </p:nvGrpSpPr>
        <p:grpSpPr>
          <a:xfrm>
            <a:off x="9018953" y="1205162"/>
            <a:ext cx="2948076" cy="1413927"/>
            <a:chOff x="5159472" y="1205162"/>
            <a:chExt cx="2948076" cy="1413927"/>
          </a:xfrm>
        </p:grpSpPr>
        <p:sp>
          <p:nvSpPr>
            <p:cNvPr id="34" name="Freeform 33">
              <a:extLst>
                <a:ext uri="{FF2B5EF4-FFF2-40B4-BE49-F238E27FC236}">
                  <a16:creationId xmlns:a16="http://schemas.microsoft.com/office/drawing/2014/main" id="{F94A07FE-DDBE-4F17-8346-742C1276970A}"/>
                </a:ext>
                <a:ext uri="{C183D7F6-B498-43B3-948B-1728B52AA6E4}">
                  <adec:decorative xmlns:adec="http://schemas.microsoft.com/office/drawing/2017/decorative" val="1"/>
                </a:ext>
              </a:extLst>
            </p:cNvPr>
            <p:cNvSpPr/>
            <p:nvPr/>
          </p:nvSpPr>
          <p:spPr bwMode="auto">
            <a:xfrm>
              <a:off x="5159472"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2" name="Text Placeholder 5">
              <a:extLst>
                <a:ext uri="{FF2B5EF4-FFF2-40B4-BE49-F238E27FC236}">
                  <a16:creationId xmlns:a16="http://schemas.microsoft.com/office/drawing/2014/main" id="{D50BE5A3-1459-E85C-1CE7-F2134F754089}"/>
                </a:ext>
                <a:ext uri="{C183D7F6-B498-43B3-948B-1728B52AA6E4}">
                  <adec:decorative xmlns:adec="http://schemas.microsoft.com/office/drawing/2017/decorative" val="1"/>
                </a:ext>
              </a:extLst>
            </p:cNvPr>
            <p:cNvSpPr txBox="1">
              <a:spLocks/>
            </p:cNvSpPr>
            <p:nvPr/>
          </p:nvSpPr>
          <p:spPr>
            <a:xfrm>
              <a:off x="5268330" y="1304532"/>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sp>
        <p:nvSpPr>
          <p:cNvPr id="9" name="Graphic 27" descr="Robot icon">
            <a:extLst>
              <a:ext uri="{FF2B5EF4-FFF2-40B4-BE49-F238E27FC236}">
                <a16:creationId xmlns:a16="http://schemas.microsoft.com/office/drawing/2014/main" id="{166BB72C-9775-BA55-6C8F-294120178201}"/>
              </a:ext>
            </a:extLst>
          </p:cNvPr>
          <p:cNvSpPr/>
          <p:nvPr/>
        </p:nvSpPr>
        <p:spPr>
          <a:xfrm>
            <a:off x="10448282"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7" name="Group 86">
            <a:extLst>
              <a:ext uri="{FF2B5EF4-FFF2-40B4-BE49-F238E27FC236}">
                <a16:creationId xmlns:a16="http://schemas.microsoft.com/office/drawing/2014/main" id="{7AFE50A7-D5EF-7DE0-0B44-F37CED0C64AD}"/>
              </a:ext>
              <a:ext uri="{C183D7F6-B498-43B3-948B-1728B52AA6E4}">
                <adec:decorative xmlns:adec="http://schemas.microsoft.com/office/drawing/2017/decorative" val="1"/>
              </a:ext>
            </a:extLst>
          </p:cNvPr>
          <p:cNvGrpSpPr/>
          <p:nvPr/>
        </p:nvGrpSpPr>
        <p:grpSpPr>
          <a:xfrm>
            <a:off x="2011999" y="4374485"/>
            <a:ext cx="472341" cy="219834"/>
            <a:chOff x="2011999" y="4374485"/>
            <a:chExt cx="472341" cy="219834"/>
          </a:xfrm>
        </p:grpSpPr>
        <p:cxnSp>
          <p:nvCxnSpPr>
            <p:cNvPr id="13" name="Straight Connector 12">
              <a:extLst>
                <a:ext uri="{FF2B5EF4-FFF2-40B4-BE49-F238E27FC236}">
                  <a16:creationId xmlns:a16="http://schemas.microsoft.com/office/drawing/2014/main" id="{3AC1BD0B-4866-6746-7295-13D2E8FC94B4}"/>
                </a:ext>
                <a:ext uri="{C183D7F6-B498-43B3-948B-1728B52AA6E4}">
                  <adec:decorative xmlns:adec="http://schemas.microsoft.com/office/drawing/2017/decorative" val="1"/>
                </a:ext>
              </a:extLst>
            </p:cNvPr>
            <p:cNvCxnSpPr>
              <a:cxnSpLocks/>
            </p:cNvCxnSpPr>
            <p:nvPr/>
          </p:nvCxnSpPr>
          <p:spPr>
            <a:xfrm>
              <a:off x="2011999"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D78B0D00-AA04-DB67-222A-145DF51FCBE1}"/>
                </a:ext>
              </a:extLst>
            </p:cNvPr>
            <p:cNvGrpSpPr/>
            <p:nvPr/>
          </p:nvGrpSpPr>
          <p:grpSpPr>
            <a:xfrm>
              <a:off x="2264505" y="4374485"/>
              <a:ext cx="219835" cy="219834"/>
              <a:chOff x="1613419" y="2537559"/>
              <a:chExt cx="339399" cy="339399"/>
            </a:xfrm>
          </p:grpSpPr>
          <p:sp>
            <p:nvSpPr>
              <p:cNvPr id="15" name="Oval 14">
                <a:extLst>
                  <a:ext uri="{FF2B5EF4-FFF2-40B4-BE49-F238E27FC236}">
                    <a16:creationId xmlns:a16="http://schemas.microsoft.com/office/drawing/2014/main" id="{F21B45AA-B71C-DC78-FEF0-60DB57B59C2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F5F86609-8D42-B46E-EAF7-4D32EE17A5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91" name="Group 90">
            <a:extLst>
              <a:ext uri="{FF2B5EF4-FFF2-40B4-BE49-F238E27FC236}">
                <a16:creationId xmlns:a16="http://schemas.microsoft.com/office/drawing/2014/main" id="{F8A05276-8572-6DBB-285B-A2C9BA399BB5}"/>
              </a:ext>
              <a:ext uri="{C183D7F6-B498-43B3-948B-1728B52AA6E4}">
                <adec:decorative xmlns:adec="http://schemas.microsoft.com/office/drawing/2017/decorative" val="1"/>
              </a:ext>
            </a:extLst>
          </p:cNvPr>
          <p:cNvGrpSpPr/>
          <p:nvPr/>
        </p:nvGrpSpPr>
        <p:grpSpPr>
          <a:xfrm>
            <a:off x="9750250" y="3226588"/>
            <a:ext cx="487098" cy="219834"/>
            <a:chOff x="9750250" y="3226588"/>
            <a:chExt cx="487098" cy="219834"/>
          </a:xfrm>
        </p:grpSpPr>
        <p:cxnSp>
          <p:nvCxnSpPr>
            <p:cNvPr id="25" name="Straight Connector 24">
              <a:extLst>
                <a:ext uri="{FF2B5EF4-FFF2-40B4-BE49-F238E27FC236}">
                  <a16:creationId xmlns:a16="http://schemas.microsoft.com/office/drawing/2014/main" id="{3F43FDFF-C7E6-01FD-1B13-482EFB750521}"/>
                </a:ext>
                <a:ext uri="{C183D7F6-B498-43B3-948B-1728B52AA6E4}">
                  <adec:decorative xmlns:adec="http://schemas.microsoft.com/office/drawing/2017/decorative" val="1"/>
                </a:ext>
              </a:extLst>
            </p:cNvPr>
            <p:cNvCxnSpPr>
              <a:cxnSpLocks/>
            </p:cNvCxnSpPr>
            <p:nvPr/>
          </p:nvCxnSpPr>
          <p:spPr>
            <a:xfrm>
              <a:off x="9750250" y="3336505"/>
              <a:ext cx="3835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D1F5A42B-5860-B8DC-CF4F-534629242F2E}"/>
                </a:ext>
              </a:extLst>
            </p:cNvPr>
            <p:cNvGrpSpPr/>
            <p:nvPr/>
          </p:nvGrpSpPr>
          <p:grpSpPr>
            <a:xfrm>
              <a:off x="10017513" y="3226588"/>
              <a:ext cx="219835" cy="219834"/>
              <a:chOff x="1613419" y="2537559"/>
              <a:chExt cx="339399" cy="339399"/>
            </a:xfrm>
          </p:grpSpPr>
          <p:sp>
            <p:nvSpPr>
              <p:cNvPr id="27" name="Oval 26">
                <a:extLst>
                  <a:ext uri="{FF2B5EF4-FFF2-40B4-BE49-F238E27FC236}">
                    <a16:creationId xmlns:a16="http://schemas.microsoft.com/office/drawing/2014/main" id="{C9D4D9B8-BD6D-676B-CE6F-4F08EFF8728D}"/>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0B142970-E584-BA09-6D7D-BB5A6379CFC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9" name="Group 88">
            <a:extLst>
              <a:ext uri="{FF2B5EF4-FFF2-40B4-BE49-F238E27FC236}">
                <a16:creationId xmlns:a16="http://schemas.microsoft.com/office/drawing/2014/main" id="{BB517C5F-439C-C751-E034-96B733935A74}"/>
              </a:ext>
              <a:ext uri="{C183D7F6-B498-43B3-948B-1728B52AA6E4}">
                <adec:decorative xmlns:adec="http://schemas.microsoft.com/office/drawing/2017/decorative" val="1"/>
              </a:ext>
            </a:extLst>
          </p:cNvPr>
          <p:cNvGrpSpPr/>
          <p:nvPr/>
        </p:nvGrpSpPr>
        <p:grpSpPr>
          <a:xfrm>
            <a:off x="1299751" y="3226588"/>
            <a:ext cx="6665642" cy="370999"/>
            <a:chOff x="1299751" y="3226588"/>
            <a:chExt cx="6665642" cy="370999"/>
          </a:xfrm>
        </p:grpSpPr>
        <p:cxnSp>
          <p:nvCxnSpPr>
            <p:cNvPr id="29" name="Straight Connector 28">
              <a:extLst>
                <a:ext uri="{FF2B5EF4-FFF2-40B4-BE49-F238E27FC236}">
                  <a16:creationId xmlns:a16="http://schemas.microsoft.com/office/drawing/2014/main" id="{51A104C1-C30C-3E67-116C-C29FF3C2439C}"/>
                </a:ext>
                <a:ext uri="{C183D7F6-B498-43B3-948B-1728B52AA6E4}">
                  <adec:decorative xmlns:adec="http://schemas.microsoft.com/office/drawing/2017/decorative" val="1"/>
                </a:ext>
              </a:extLst>
            </p:cNvPr>
            <p:cNvCxnSpPr>
              <a:cxnSpLocks/>
            </p:cNvCxnSpPr>
            <p:nvPr/>
          </p:nvCxnSpPr>
          <p:spPr>
            <a:xfrm>
              <a:off x="1299751" y="3336505"/>
              <a:ext cx="655208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881A0FA2-330B-584F-CCE9-FA39CE7A5266}"/>
                </a:ext>
              </a:extLst>
            </p:cNvPr>
            <p:cNvGrpSpPr/>
            <p:nvPr/>
          </p:nvGrpSpPr>
          <p:grpSpPr>
            <a:xfrm>
              <a:off x="7745558" y="3226588"/>
              <a:ext cx="219835" cy="219834"/>
              <a:chOff x="1613419" y="2537559"/>
              <a:chExt cx="339399" cy="339399"/>
            </a:xfrm>
          </p:grpSpPr>
          <p:sp>
            <p:nvSpPr>
              <p:cNvPr id="44" name="Oval 43">
                <a:extLst>
                  <a:ext uri="{FF2B5EF4-FFF2-40B4-BE49-F238E27FC236}">
                    <a16:creationId xmlns:a16="http://schemas.microsoft.com/office/drawing/2014/main" id="{2973B334-D24A-D81D-6435-4869E259619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17537AD1-4487-2291-4034-A7AB6F5D47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2" name="Straight Connector 51">
              <a:extLst>
                <a:ext uri="{FF2B5EF4-FFF2-40B4-BE49-F238E27FC236}">
                  <a16:creationId xmlns:a16="http://schemas.microsoft.com/office/drawing/2014/main" id="{A8EF4F8B-FD40-BBB4-43BE-BF536F7C4E62}"/>
                </a:ext>
                <a:ext uri="{C183D7F6-B498-43B3-948B-1728B52AA6E4}">
                  <adec:decorative xmlns:adec="http://schemas.microsoft.com/office/drawing/2017/decorative" val="1"/>
                </a:ext>
              </a:extLst>
            </p:cNvPr>
            <p:cNvCxnSpPr>
              <a:cxnSpLocks/>
              <a:stCxn id="7" idx="0"/>
            </p:cNvCxnSpPr>
            <p:nvPr/>
          </p:nvCxnSpPr>
          <p:spPr>
            <a:xfrm flipH="1" flipV="1">
              <a:off x="1299751" y="3336505"/>
              <a:ext cx="1" cy="261082"/>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90" name="Group 89">
            <a:extLst>
              <a:ext uri="{FF2B5EF4-FFF2-40B4-BE49-F238E27FC236}">
                <a16:creationId xmlns:a16="http://schemas.microsoft.com/office/drawing/2014/main" id="{5954B518-C3AE-0D16-B5D0-86D42DEF22A8}"/>
              </a:ext>
              <a:ext uri="{C183D7F6-B498-43B3-948B-1728B52AA6E4}">
                <adec:decorative xmlns:adec="http://schemas.microsoft.com/office/drawing/2017/decorative" val="1"/>
              </a:ext>
            </a:extLst>
          </p:cNvPr>
          <p:cNvGrpSpPr/>
          <p:nvPr/>
        </p:nvGrpSpPr>
        <p:grpSpPr>
          <a:xfrm>
            <a:off x="7497815" y="4374485"/>
            <a:ext cx="472341" cy="219834"/>
            <a:chOff x="7497815" y="4374485"/>
            <a:chExt cx="472341" cy="219834"/>
          </a:xfrm>
        </p:grpSpPr>
        <p:cxnSp>
          <p:nvCxnSpPr>
            <p:cNvPr id="64" name="Straight Connector 63">
              <a:extLst>
                <a:ext uri="{FF2B5EF4-FFF2-40B4-BE49-F238E27FC236}">
                  <a16:creationId xmlns:a16="http://schemas.microsoft.com/office/drawing/2014/main" id="{20765FBB-E5A7-7BE4-AB48-1B46BC201CD3}"/>
                </a:ext>
                <a:ext uri="{C183D7F6-B498-43B3-948B-1728B52AA6E4}">
                  <adec:decorative xmlns:adec="http://schemas.microsoft.com/office/drawing/2017/decorative" val="1"/>
                </a:ext>
              </a:extLst>
            </p:cNvPr>
            <p:cNvCxnSpPr>
              <a:cxnSpLocks/>
            </p:cNvCxnSpPr>
            <p:nvPr/>
          </p:nvCxnSpPr>
          <p:spPr>
            <a:xfrm>
              <a:off x="7497815"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5" name="Group 64">
              <a:extLst>
                <a:ext uri="{FF2B5EF4-FFF2-40B4-BE49-F238E27FC236}">
                  <a16:creationId xmlns:a16="http://schemas.microsoft.com/office/drawing/2014/main" id="{96D2EAAA-9360-8568-FFEA-D3D34DEDC400}"/>
                </a:ext>
              </a:extLst>
            </p:cNvPr>
            <p:cNvGrpSpPr/>
            <p:nvPr/>
          </p:nvGrpSpPr>
          <p:grpSpPr>
            <a:xfrm>
              <a:off x="7750321" y="4374485"/>
              <a:ext cx="219835" cy="219834"/>
              <a:chOff x="1613419" y="2537559"/>
              <a:chExt cx="339399" cy="339399"/>
            </a:xfrm>
          </p:grpSpPr>
          <p:sp>
            <p:nvSpPr>
              <p:cNvPr id="66" name="Oval 65">
                <a:extLst>
                  <a:ext uri="{FF2B5EF4-FFF2-40B4-BE49-F238E27FC236}">
                    <a16:creationId xmlns:a16="http://schemas.microsoft.com/office/drawing/2014/main" id="{815F1079-05E5-E99B-B2B4-FC92F8F441B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7" name="Oval 66">
                <a:extLst>
                  <a:ext uri="{FF2B5EF4-FFF2-40B4-BE49-F238E27FC236}">
                    <a16:creationId xmlns:a16="http://schemas.microsoft.com/office/drawing/2014/main" id="{B40A1A24-36E3-8258-1485-B2BADB7494A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463171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22"/>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69"/>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11"/>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68"/>
                                        </p:tgtEl>
                                        <p:attrNameLst>
                                          <p:attrName>ppt_x</p:attrName>
                                          <p:attrName>ppt_y</p:attrName>
                                        </p:attrNameLst>
                                      </p:cBhvr>
                                      <p:rCtr x="0" y="175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42" presetClass="path" presetSubtype="0" decel="100000" fill="hold" nodeType="withEffect">
                                  <p:stCondLst>
                                    <p:cond delay="0"/>
                                  </p:stCondLst>
                                  <p:childTnLst>
                                    <p:animMotion origin="layout" path="M -1.04167E-6 -4.81481E-6 L -1.04167E-6 0.03542 " pathEditMode="relative" rAng="0" ptsTypes="AA">
                                      <p:cBhvr>
                                        <p:cTn id="53" dur="700" spd="-100000" fill="hold"/>
                                        <p:tgtEl>
                                          <p:spTgt spid="88"/>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decel="100000" fill="hold" grpId="1" nodeType="withEffect">
                                  <p:stCondLst>
                                    <p:cond delay="0"/>
                                  </p:stCondLst>
                                  <p:childTnLst>
                                    <p:animMotion origin="layout" path="M 0 -2.59259E-6 L 0 0.03542 " pathEditMode="relative" rAng="0" ptsTypes="AA">
                                      <p:cBhvr>
                                        <p:cTn id="58" dur="700" spd="-100000" fill="hold"/>
                                        <p:tgtEl>
                                          <p:spTgt spid="12"/>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1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70"/>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8"/>
                                        </p:tgtEl>
                                        <p:attrNameLst>
                                          <p:attrName>ppt_x</p:attrName>
                                          <p:attrName>ppt_y</p:attrName>
                                        </p:attrNameLst>
                                      </p:cBhvr>
                                      <p:rCtr x="0" y="1759"/>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42" presetClass="path" presetSubtype="0" decel="100000" fill="hold" nodeType="withEffect">
                                  <p:stCondLst>
                                    <p:cond delay="0"/>
                                  </p:stCondLst>
                                  <p:childTnLst>
                                    <p:animMotion origin="layout" path="M -1.04167E-6 -4.81481E-6 L -1.04167E-6 0.03542 " pathEditMode="relative" rAng="0" ptsTypes="AA">
                                      <p:cBhvr>
                                        <p:cTn id="80" dur="700" spd="-100000" fill="hold"/>
                                        <p:tgtEl>
                                          <p:spTgt spid="89"/>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90"/>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8"/>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42" presetClass="path" presetSubtype="0" decel="100000" fill="hold" grpId="1" nodeType="withEffect">
                                  <p:stCondLst>
                                    <p:cond delay="0"/>
                                  </p:stCondLst>
                                  <p:childTnLst>
                                    <p:animMotion origin="layout" path="M 0 -2.59259E-6 L 0 0.03542 " pathEditMode="relative" rAng="0" ptsTypes="AA">
                                      <p:cBhvr>
                                        <p:cTn id="95" dur="700" spd="-100000" fill="hold"/>
                                        <p:tgtEl>
                                          <p:spTgt spid="2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42" presetClass="path" presetSubtype="0" decel="100000" fill="hold" grpId="1" nodeType="withEffect">
                                  <p:stCondLst>
                                    <p:cond delay="0"/>
                                  </p:stCondLst>
                                  <p:childTnLst>
                                    <p:animMotion origin="layout" path="M 0 -2.59259E-6 L 0 0.03542 " pathEditMode="relative" rAng="0" ptsTypes="AA">
                                      <p:cBhvr>
                                        <p:cTn id="100" dur="700" spd="-100000" fill="hold"/>
                                        <p:tgtEl>
                                          <p:spTgt spid="6"/>
                                        </p:tgtEl>
                                        <p:attrNameLst>
                                          <p:attrName>ppt_x</p:attrName>
                                          <p:attrName>ppt_y</p:attrName>
                                        </p:attrNameLst>
                                      </p:cBhvr>
                                      <p:rCtr x="0" y="1759"/>
                                    </p:animMotion>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fade">
                                      <p:cBhvr>
                                        <p:cTn id="105" dur="500"/>
                                        <p:tgtEl>
                                          <p:spTgt spid="91"/>
                                        </p:tgtEl>
                                      </p:cBhvr>
                                    </p:animEffect>
                                  </p:childTnLst>
                                </p:cTn>
                              </p:par>
                              <p:par>
                                <p:cTn id="106" presetID="42" presetClass="path" presetSubtype="0" decel="100000" fill="hold" nodeType="withEffect">
                                  <p:stCondLst>
                                    <p:cond delay="0"/>
                                  </p:stCondLst>
                                  <p:childTnLst>
                                    <p:animMotion origin="layout" path="M 0 -2.59259E-6 L 0 0.03542 " pathEditMode="relative" rAng="0" ptsTypes="AA">
                                      <p:cBhvr>
                                        <p:cTn id="107" dur="700" spd="-100000" fill="hold"/>
                                        <p:tgtEl>
                                          <p:spTgt spid="91"/>
                                        </p:tgtEl>
                                        <p:attrNameLst>
                                          <p:attrName>ppt_x</p:attrName>
                                          <p:attrName>ppt_y</p:attrName>
                                        </p:attrNameLst>
                                      </p:cBhvr>
                                      <p:rCtr x="0" y="1759"/>
                                    </p:animMotion>
                                  </p:childTnLst>
                                </p:cTn>
                              </p:par>
                              <p:par>
                                <p:cTn id="108" presetID="10"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42" presetClass="path" presetSubtype="0" decel="100000" fill="hold" grpId="1" nodeType="withEffect">
                                  <p:stCondLst>
                                    <p:cond delay="0"/>
                                  </p:stCondLst>
                                  <p:childTnLst>
                                    <p:animMotion origin="layout" path="M 0 -2.59259E-6 L 0 0.03542 " pathEditMode="relative" rAng="0" ptsTypes="AA">
                                      <p:cBhvr>
                                        <p:cTn id="112" dur="700" spd="-100000" fill="hold"/>
                                        <p:tgtEl>
                                          <p:spTgt spid="9"/>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42" presetClass="path" presetSubtype="0" decel="100000" fill="hold" nodeType="withEffect">
                                  <p:stCondLst>
                                    <p:cond delay="0"/>
                                  </p:stCondLst>
                                  <p:childTnLst>
                                    <p:animMotion origin="layout" path="M 3.125E-6 -3.7037E-6 L 3.125E-6 0.03542 " pathEditMode="relative" rAng="0" ptsTypes="AA">
                                      <p:cBhvr>
                                        <p:cTn id="117"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7" grpId="0" animBg="1"/>
      <p:bldP spid="7" grpId="1" animBg="1"/>
      <p:bldP spid="10" grpId="0" animBg="1"/>
      <p:bldP spid="10" grpId="1" animBg="1"/>
      <p:bldP spid="17" grpId="0"/>
      <p:bldP spid="17" grpId="1"/>
      <p:bldP spid="11" grpId="0" animBg="1"/>
      <p:bldP spid="11" grpId="1" animBg="1"/>
      <p:bldP spid="68" grpId="0" animBg="1"/>
      <p:bldP spid="68" grpId="1" animBg="1"/>
      <p:bldP spid="69" grpId="0"/>
      <p:bldP spid="69" grpId="1"/>
      <p:bldP spid="12" grpId="0" animBg="1"/>
      <p:bldP spid="12" grpId="1" animBg="1"/>
      <p:bldP spid="18" grpId="0"/>
      <p:bldP spid="18" grpId="1"/>
      <p:bldP spid="70" grpId="0"/>
      <p:bldP spid="70" grpId="1"/>
      <p:bldP spid="6" grpId="0" animBg="1"/>
      <p:bldP spid="6" grpId="1" animBg="1"/>
      <p:bldP spid="8" grpId="0" animBg="1"/>
      <p:bldP spid="8" grpId="1" animBg="1"/>
      <p:bldP spid="24" grpId="0"/>
      <p:bldP spid="24" grpId="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Advanced RAG on PostgreSQL </a:t>
            </a:r>
          </a:p>
        </p:txBody>
      </p:sp>
      <p:sp>
        <p:nvSpPr>
          <p:cNvPr id="5" name="TextBox 4">
            <a:extLst>
              <a:ext uri="{FF2B5EF4-FFF2-40B4-BE49-F238E27FC236}">
                <a16:creationId xmlns:a16="http://schemas.microsoft.com/office/drawing/2014/main" id="{C11754F1-27B5-2967-F5E0-E38C3F0BC8B1}"/>
              </a:ext>
            </a:extLst>
          </p:cNvPr>
          <p:cNvSpPr txBox="1"/>
          <p:nvPr/>
        </p:nvSpPr>
        <p:spPr>
          <a:xfrm>
            <a:off x="694783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7" name="Picture 6" descr="A screenshot of a chat">
            <a:extLst>
              <a:ext uri="{FF2B5EF4-FFF2-40B4-BE49-F238E27FC236}">
                <a16:creationId xmlns:a16="http://schemas.microsoft.com/office/drawing/2014/main" id="{E080B021-D803-FE65-62DA-AD78F4F60D77}"/>
              </a:ext>
            </a:extLst>
          </p:cNvPr>
          <p:cNvPicPr>
            <a:picLocks noChangeAspect="1"/>
          </p:cNvPicPr>
          <p:nvPr/>
        </p:nvPicPr>
        <p:blipFill>
          <a:blip r:embed="rId3"/>
          <a:stretch>
            <a:fillRect/>
          </a:stretch>
        </p:blipFill>
        <p:spPr>
          <a:xfrm>
            <a:off x="588263" y="1344051"/>
            <a:ext cx="10038158"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886577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on documents</a:t>
            </a:r>
            <a:endParaRPr lang="en-US"/>
          </a:p>
        </p:txBody>
      </p:sp>
      <p:grpSp>
        <p:nvGrpSpPr>
          <p:cNvPr id="14" name="Group 13" descr="Do my company perks cover underwater activities?&#10;">
            <a:extLst>
              <a:ext uri="{FF2B5EF4-FFF2-40B4-BE49-F238E27FC236}">
                <a16:creationId xmlns:a16="http://schemas.microsoft.com/office/drawing/2014/main" id="{B15D0127-E23C-F50A-D509-21C1B144D9D2}"/>
              </a:ext>
            </a:extLst>
          </p:cNvPr>
          <p:cNvGrpSpPr/>
          <p:nvPr/>
        </p:nvGrpSpPr>
        <p:grpSpPr>
          <a:xfrm>
            <a:off x="400474" y="1978178"/>
            <a:ext cx="2297083" cy="1175481"/>
            <a:chOff x="3131799" y="1978178"/>
            <a:chExt cx="2297083" cy="1175481"/>
          </a:xfrm>
        </p:grpSpPr>
        <p:sp>
          <p:nvSpPr>
            <p:cNvPr id="13" name="Freeform 12">
              <a:extLst>
                <a:ext uri="{FF2B5EF4-FFF2-40B4-BE49-F238E27FC236}">
                  <a16:creationId xmlns:a16="http://schemas.microsoft.com/office/drawing/2014/main" id="{938DD1C1-C719-D56C-B39E-F2B95D3854B3}"/>
                </a:ext>
                <a:ext uri="{C183D7F6-B498-43B3-948B-1728B52AA6E4}">
                  <adec:decorative xmlns:adec="http://schemas.microsoft.com/office/drawing/2017/decorative" val="1"/>
                </a:ext>
              </a:extLst>
            </p:cNvPr>
            <p:cNvSpPr/>
            <p:nvPr/>
          </p:nvSpPr>
          <p:spPr bwMode="auto">
            <a:xfrm>
              <a:off x="3131799" y="1978178"/>
              <a:ext cx="2297083" cy="1175481"/>
            </a:xfrm>
            <a:custGeom>
              <a:avLst/>
              <a:gdLst>
                <a:gd name="connsiteX0" fmla="*/ 152403 w 2297083"/>
                <a:gd name="connsiteY0" fmla="*/ 0 h 1175481"/>
                <a:gd name="connsiteX1" fmla="*/ 2144680 w 2297083"/>
                <a:gd name="connsiteY1" fmla="*/ 0 h 1175481"/>
                <a:gd name="connsiteX2" fmla="*/ 2297083 w 2297083"/>
                <a:gd name="connsiteY2" fmla="*/ 152403 h 1175481"/>
                <a:gd name="connsiteX3" fmla="*/ 2297083 w 2297083"/>
                <a:gd name="connsiteY3" fmla="*/ 761997 h 1175481"/>
                <a:gd name="connsiteX4" fmla="*/ 2144680 w 2297083"/>
                <a:gd name="connsiteY4" fmla="*/ 914400 h 1175481"/>
                <a:gd name="connsiteX5" fmla="*/ 1151457 w 2297083"/>
                <a:gd name="connsiteY5" fmla="*/ 914400 h 1175481"/>
                <a:gd name="connsiteX6" fmla="*/ 890376 w 2297083"/>
                <a:gd name="connsiteY6" fmla="*/ 1175481 h 1175481"/>
                <a:gd name="connsiteX7" fmla="*/ 890376 w 2297083"/>
                <a:gd name="connsiteY7" fmla="*/ 914400 h 1175481"/>
                <a:gd name="connsiteX8" fmla="*/ 152403 w 2297083"/>
                <a:gd name="connsiteY8" fmla="*/ 914400 h 1175481"/>
                <a:gd name="connsiteX9" fmla="*/ 0 w 2297083"/>
                <a:gd name="connsiteY9" fmla="*/ 761997 h 1175481"/>
                <a:gd name="connsiteX10" fmla="*/ 0 w 2297083"/>
                <a:gd name="connsiteY10" fmla="*/ 152403 h 1175481"/>
                <a:gd name="connsiteX11" fmla="*/ 152403 w 2297083"/>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7083" h="1175481">
                  <a:moveTo>
                    <a:pt x="152403" y="0"/>
                  </a:moveTo>
                  <a:lnTo>
                    <a:pt x="2144680" y="0"/>
                  </a:lnTo>
                  <a:cubicBezTo>
                    <a:pt x="2228850" y="0"/>
                    <a:pt x="2297083" y="68233"/>
                    <a:pt x="2297083" y="152403"/>
                  </a:cubicBezTo>
                  <a:lnTo>
                    <a:pt x="2297083" y="761997"/>
                  </a:lnTo>
                  <a:cubicBezTo>
                    <a:pt x="2297083" y="846167"/>
                    <a:pt x="2228850" y="914400"/>
                    <a:pt x="2144680" y="914400"/>
                  </a:cubicBezTo>
                  <a:lnTo>
                    <a:pt x="1151457" y="914400"/>
                  </a:lnTo>
                  <a:lnTo>
                    <a:pt x="890376" y="1175481"/>
                  </a:lnTo>
                  <a:lnTo>
                    <a:pt x="890376"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Text Placeholder 5">
              <a:extLst>
                <a:ext uri="{FF2B5EF4-FFF2-40B4-BE49-F238E27FC236}">
                  <a16:creationId xmlns:a16="http://schemas.microsoft.com/office/drawing/2014/main" id="{C7A2E610-2FA7-617D-B27E-89FB4FA3B191}"/>
                </a:ext>
                <a:ext uri="{C183D7F6-B498-43B3-948B-1728B52AA6E4}">
                  <adec:decorative xmlns:adec="http://schemas.microsoft.com/office/drawing/2017/decorative" val="1"/>
                </a:ext>
              </a:extLst>
            </p:cNvPr>
            <p:cNvSpPr txBox="1">
              <a:spLocks/>
            </p:cNvSpPr>
            <p:nvPr/>
          </p:nvSpPr>
          <p:spPr>
            <a:xfrm>
              <a:off x="3147117" y="2092067"/>
              <a:ext cx="2266448"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Do my company perks cover underwater activities?</a:t>
              </a: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ext Placeholder 5">
            <a:extLst>
              <a:ext uri="{FF2B5EF4-FFF2-40B4-BE49-F238E27FC236}">
                <a16:creationId xmlns:a16="http://schemas.microsoft.com/office/drawing/2014/main" id="{0A1B75DD-98DA-C361-7981-6CFB428CBFA7}"/>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07283"/>
            <a:ext cx="1965748" cy="153888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err="1">
                <a:solidFill>
                  <a:schemeClr val="tx1"/>
                </a:solidFill>
                <a:ea typeface="+mn-lt"/>
                <a:cs typeface="+mn-lt"/>
              </a:rPr>
              <a:t>PerksPlus.pdf#page</a:t>
            </a:r>
            <a:r>
              <a:rPr lang="en-US" sz="1000">
                <a:solidFill>
                  <a:schemeClr val="tx1"/>
                </a:solidFill>
                <a:ea typeface="+mn-lt"/>
                <a:cs typeface="+mn-lt"/>
              </a:rPr>
              <a:t>=2: Some of the lessons covered under </a:t>
            </a:r>
            <a:r>
              <a:rPr lang="en-US" sz="1000" err="1">
                <a:solidFill>
                  <a:schemeClr val="tx1"/>
                </a:solidFill>
                <a:ea typeface="+mn-lt"/>
                <a:cs typeface="+mn-lt"/>
              </a:rPr>
              <a:t>PerksPlus</a:t>
            </a:r>
            <a:r>
              <a:rPr lang="en-US" sz="10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22" name="Group 21" descr="Yes, your company perks cover underwater activities such as scuba diving lessons1&#10;">
            <a:extLst>
              <a:ext uri="{FF2B5EF4-FFF2-40B4-BE49-F238E27FC236}">
                <a16:creationId xmlns:a16="http://schemas.microsoft.com/office/drawing/2014/main" id="{CA590F0E-CCFA-D180-250E-C2EA0972A476}"/>
              </a:ext>
            </a:extLst>
          </p:cNvPr>
          <p:cNvGrpSpPr/>
          <p:nvPr/>
        </p:nvGrpSpPr>
        <p:grpSpPr>
          <a:xfrm>
            <a:off x="9018953" y="1205162"/>
            <a:ext cx="2948076" cy="1413927"/>
            <a:chOff x="5147598" y="1205162"/>
            <a:chExt cx="2948076" cy="1413927"/>
          </a:xfrm>
        </p:grpSpPr>
        <p:sp>
          <p:nvSpPr>
            <p:cNvPr id="21" name="Freeform 20">
              <a:extLst>
                <a:ext uri="{FF2B5EF4-FFF2-40B4-BE49-F238E27FC236}">
                  <a16:creationId xmlns:a16="http://schemas.microsoft.com/office/drawing/2014/main" id="{0A85EA8C-BF46-A98F-AB67-C0BFA2DED972}"/>
                </a:ext>
                <a:ext uri="{C183D7F6-B498-43B3-948B-1728B52AA6E4}">
                  <adec:decorative xmlns:adec="http://schemas.microsoft.com/office/drawing/2017/decorative" val="1"/>
                </a:ext>
              </a:extLst>
            </p:cNvPr>
            <p:cNvSpPr/>
            <p:nvPr/>
          </p:nvSpPr>
          <p:spPr bwMode="auto">
            <a:xfrm>
              <a:off x="5147598"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Text Placeholder 5">
              <a:extLst>
                <a:ext uri="{FF2B5EF4-FFF2-40B4-BE49-F238E27FC236}">
                  <a16:creationId xmlns:a16="http://schemas.microsoft.com/office/drawing/2014/main" id="{8325D827-CCC2-BEE8-963B-74603144898E}"/>
                </a:ext>
                <a:ext uri="{C183D7F6-B498-43B3-948B-1728B52AA6E4}">
                  <adec:decorative xmlns:adec="http://schemas.microsoft.com/office/drawing/2017/decorative" val="1"/>
                </a:ext>
              </a:extLst>
            </p:cNvPr>
            <p:cNvSpPr txBox="1">
              <a:spLocks/>
            </p:cNvSpPr>
            <p:nvPr/>
          </p:nvSpPr>
          <p:spPr>
            <a:xfrm>
              <a:off x="5256456" y="1412253"/>
              <a:ext cx="2730360" cy="738664"/>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Yes, your company perks cover underwater activities such as scuba diving lessons</a:t>
              </a:r>
              <a:r>
                <a:rPr lang="en-US" sz="1400" baseline="30000">
                  <a:solidFill>
                    <a:schemeClr val="bg1"/>
                  </a:solidFill>
                  <a:latin typeface="Segoe UI"/>
                  <a:cs typeface="Segoe UI Semilight"/>
                </a:rPr>
                <a:t>1</a:t>
              </a:r>
            </a:p>
          </p:txBody>
        </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 name="Group 7">
            <a:extLst>
              <a:ext uri="{FF2B5EF4-FFF2-40B4-BE49-F238E27FC236}">
                <a16:creationId xmlns:a16="http://schemas.microsoft.com/office/drawing/2014/main" id="{49FB7D77-E407-679B-99AE-2058ECE9FCF8}"/>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7" name="Group 6">
            <a:extLst>
              <a:ext uri="{FF2B5EF4-FFF2-40B4-BE49-F238E27FC236}">
                <a16:creationId xmlns:a16="http://schemas.microsoft.com/office/drawing/2014/main" id="{4B43ECC5-1728-0564-512D-B15B5B14E0C0}"/>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5" name="Group 4">
            <a:extLst>
              <a:ext uri="{FF2B5EF4-FFF2-40B4-BE49-F238E27FC236}">
                <a16:creationId xmlns:a16="http://schemas.microsoft.com/office/drawing/2014/main" id="{94B76C95-70B6-7AD2-51D2-2D19DB61BE6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6" name="Group 5">
            <a:extLst>
              <a:ext uri="{FF2B5EF4-FFF2-40B4-BE49-F238E27FC236}">
                <a16:creationId xmlns:a16="http://schemas.microsoft.com/office/drawing/2014/main" id="{41907DF3-2038-A11E-351E-AA3ABE0E0AC8}"/>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23428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0"/>
                                  </p:stCondLst>
                                  <p:childTnLst>
                                    <p:animMotion origin="layout" path="M -3.125E-6 -4.07407E-6 L -3.125E-6 0.03542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7"/>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35"/>
                                        </p:tgtEl>
                                        <p:attrNameLst>
                                          <p:attrName>ppt_x</p:attrName>
                                          <p:attrName>ppt_y</p:attrName>
                                        </p:attrNameLst>
                                      </p:cBhvr>
                                      <p:rCtr x="0" y="1759"/>
                                    </p:animMotion>
                                  </p:childTnLst>
                                </p:cTn>
                              </p:par>
                              <p:par>
                                <p:cTn id="64" presetID="10"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42" presetClass="path" presetSubtype="0" decel="100000" fill="hold" nodeType="withEffect">
                                  <p:stCondLst>
                                    <p:cond delay="0"/>
                                  </p:stCondLst>
                                  <p:childTnLst>
                                    <p:animMotion origin="layout" path="M 0 -2.59259E-6 L 0 0.03542 " pathEditMode="relative" rAng="0" ptsTypes="AA">
                                      <p:cBhvr>
                                        <p:cTn id="68" dur="700" spd="-100000" fill="hold"/>
                                        <p:tgtEl>
                                          <p:spTgt spid="6"/>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5"/>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2" grpId="0"/>
      <p:bldP spid="2"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A46C94AC-BD80-6AA5-545C-28F0DA71E788}"/>
              </a:ext>
              <a:ext uri="{C183D7F6-B498-43B3-948B-1728B52AA6E4}">
                <adec:decorative xmlns:adec="http://schemas.microsoft.com/office/drawing/2017/decorative" val="1"/>
              </a:ext>
            </a:extLst>
          </p:cNvPr>
          <p:cNvSpPr/>
          <p:nvPr/>
        </p:nvSpPr>
        <p:spPr bwMode="auto">
          <a:xfrm>
            <a:off x="6432312" y="4192348"/>
            <a:ext cx="5171424"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RAG on Documents </a:t>
            </a:r>
          </a:p>
        </p:txBody>
      </p:sp>
      <p:sp>
        <p:nvSpPr>
          <p:cNvPr id="5" name="TextBox 4">
            <a:extLst>
              <a:ext uri="{FF2B5EF4-FFF2-40B4-BE49-F238E27FC236}">
                <a16:creationId xmlns:a16="http://schemas.microsoft.com/office/drawing/2014/main" id="{C11754F1-27B5-2967-F5E0-E38C3F0BC8B1}"/>
              </a:ext>
            </a:extLst>
          </p:cNvPr>
          <p:cNvSpPr txBox="1"/>
          <p:nvPr/>
        </p:nvSpPr>
        <p:spPr>
          <a:xfrm>
            <a:off x="4820863"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2" name="Picture 1" descr="A screenshot of a chat">
            <a:extLst>
              <a:ext uri="{FF2B5EF4-FFF2-40B4-BE49-F238E27FC236}">
                <a16:creationId xmlns:a16="http://schemas.microsoft.com/office/drawing/2014/main" id="{F0FA4DFF-3570-719F-CF5F-1CE723E82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588264" y="1344051"/>
            <a:ext cx="6092180"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458A251A-34F7-9E0F-9CE1-2E2CF4520D4A}"/>
              </a:ext>
            </a:extLst>
          </p:cNvPr>
          <p:cNvSpPr txBox="1"/>
          <p:nvPr/>
        </p:nvSpPr>
        <p:spPr>
          <a:xfrm>
            <a:off x="6960564"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AI Search +</a:t>
            </a:r>
          </a:p>
          <a:p>
            <a:pPr algn="l"/>
            <a:r>
              <a:rPr lang="en-US" sz="1600"/>
              <a:t>Azure App Service</a:t>
            </a:r>
          </a:p>
          <a:p>
            <a:pPr algn="l"/>
            <a:endParaRPr lang="en-US" sz="1600"/>
          </a:p>
        </p:txBody>
      </p:sp>
      <p:sp>
        <p:nvSpPr>
          <p:cNvPr id="8" name="TextBox 7">
            <a:extLst>
              <a:ext uri="{FF2B5EF4-FFF2-40B4-BE49-F238E27FC236}">
                <a16:creationId xmlns:a16="http://schemas.microsoft.com/office/drawing/2014/main" id="{58F94C4D-7675-657F-6C59-E164429F7ABB}"/>
              </a:ext>
            </a:extLst>
          </p:cNvPr>
          <p:cNvSpPr txBox="1"/>
          <p:nvPr/>
        </p:nvSpPr>
        <p:spPr>
          <a:xfrm>
            <a:off x="6960564" y="4427688"/>
            <a:ext cx="4134678" cy="1723549"/>
          </a:xfrm>
          <a:prstGeom prst="rect">
            <a:avLst/>
          </a:prstGeom>
          <a:noFill/>
        </p:spPr>
        <p:txBody>
          <a:bodyPr wrap="square">
            <a:spAutoFit/>
          </a:bodyPr>
          <a:lstStyle/>
          <a:p>
            <a:pPr algn="l"/>
            <a:r>
              <a:rPr lang="en-US" sz="2400">
                <a:latin typeface="+mj-lt"/>
              </a:rPr>
              <a:t>Code:</a:t>
            </a:r>
          </a:p>
          <a:p>
            <a:pPr algn="l"/>
            <a:r>
              <a:rPr lang="en-US" sz="2400" err="1">
                <a:solidFill>
                  <a:schemeClr val="accent2"/>
                </a:solidFill>
                <a:hlinkClick r:id="rId4">
                  <a:extLst>
                    <a:ext uri="{A12FA001-AC4F-418D-AE19-62706E023703}">
                      <ahyp:hlinkClr xmlns:ahyp="http://schemas.microsoft.com/office/drawing/2018/hyperlinkcolor" val="tx"/>
                    </a:ext>
                  </a:extLst>
                </a:hlinkClick>
              </a:rPr>
              <a:t>aka.ms</a:t>
            </a:r>
            <a:r>
              <a:rPr lang="en-US" sz="2400">
                <a:solidFill>
                  <a:schemeClr val="accent2"/>
                </a:solidFill>
                <a:hlinkClick r:id="rId4">
                  <a:extLst>
                    <a:ext uri="{A12FA001-AC4F-418D-AE19-62706E023703}">
                      <ahyp:hlinkClr xmlns:ahyp="http://schemas.microsoft.com/office/drawing/2018/hyperlinkcolor" val="tx"/>
                    </a:ext>
                  </a:extLst>
                </a:hlinkClick>
              </a:rPr>
              <a:t>/</a:t>
            </a:r>
            <a:r>
              <a:rPr lang="en-US" sz="2400" err="1">
                <a:solidFill>
                  <a:schemeClr val="accent2"/>
                </a:solidFill>
                <a:hlinkClick r:id="rId4">
                  <a:extLst>
                    <a:ext uri="{A12FA001-AC4F-418D-AE19-62706E023703}">
                      <ahyp:hlinkClr xmlns:ahyp="http://schemas.microsoft.com/office/drawing/2018/hyperlinkcolor" val="tx"/>
                    </a:ext>
                  </a:extLst>
                </a:hlinkClick>
              </a:rPr>
              <a:t>ragchat</a:t>
            </a:r>
            <a:endParaRPr lang="en-US" sz="2400">
              <a:solidFill>
                <a:schemeClr val="accent2"/>
              </a:solidFill>
            </a:endParaRPr>
          </a:p>
          <a:p>
            <a:pPr algn="l">
              <a:spcBef>
                <a:spcPts val="1200"/>
              </a:spcBef>
            </a:pPr>
            <a:r>
              <a:rPr lang="en-US" sz="2400">
                <a:latin typeface="+mj-lt"/>
              </a:rPr>
              <a:t>Demo:</a:t>
            </a:r>
          </a:p>
          <a:p>
            <a:pPr algn="l"/>
            <a:r>
              <a:rPr lang="en-US" sz="2400" err="1">
                <a:solidFill>
                  <a:schemeClr val="accent2"/>
                </a:solidFill>
                <a:hlinkClick r:id="rId5">
                  <a:extLst>
                    <a:ext uri="{A12FA001-AC4F-418D-AE19-62706E023703}">
                      <ahyp:hlinkClr xmlns:ahyp="http://schemas.microsoft.com/office/drawing/2018/hyperlinkcolor" val="tx"/>
                    </a:ext>
                  </a:extLst>
                </a:hlinkClick>
              </a:rPr>
              <a:t>aka.ms</a:t>
            </a:r>
            <a:r>
              <a:rPr lang="en-US" sz="2400">
                <a:solidFill>
                  <a:schemeClr val="accent2"/>
                </a:solidFill>
                <a:hlinkClick r:id="rId5">
                  <a:extLst>
                    <a:ext uri="{A12FA001-AC4F-418D-AE19-62706E023703}">
                      <ahyp:hlinkClr xmlns:ahyp="http://schemas.microsoft.com/office/drawing/2018/hyperlinkcolor" val="tx"/>
                    </a:ext>
                  </a:extLst>
                </a:hlinkClick>
              </a:rPr>
              <a:t>/</a:t>
            </a:r>
            <a:r>
              <a:rPr lang="en-US" sz="2400" err="1">
                <a:solidFill>
                  <a:schemeClr val="accent2"/>
                </a:solidFill>
                <a:hlinkClick r:id="rId5">
                  <a:extLst>
                    <a:ext uri="{A12FA001-AC4F-418D-AE19-62706E023703}">
                      <ahyp:hlinkClr xmlns:ahyp="http://schemas.microsoft.com/office/drawing/2018/hyperlinkcolor" val="tx"/>
                    </a:ext>
                  </a:extLst>
                </a:hlinkClick>
              </a:rPr>
              <a:t>ragchat</a:t>
            </a:r>
            <a:r>
              <a:rPr lang="en-US" sz="2400">
                <a:solidFill>
                  <a:schemeClr val="accent2"/>
                </a:solidFill>
                <a:hlinkClick r:id="rId5">
                  <a:extLst>
                    <a:ext uri="{A12FA001-AC4F-418D-AE19-62706E023703}">
                      <ahyp:hlinkClr xmlns:ahyp="http://schemas.microsoft.com/office/drawing/2018/hyperlinkcolor" val="tx"/>
                    </a:ext>
                  </a:extLst>
                </a:hlinkClick>
              </a:rPr>
              <a:t>/demo</a:t>
            </a:r>
            <a:endParaRPr lang="en-US" sz="2400">
              <a:solidFill>
                <a:schemeClr val="accent2"/>
              </a:solidFill>
            </a:endParaRPr>
          </a:p>
        </p:txBody>
      </p:sp>
    </p:spTree>
    <p:extLst>
      <p:ext uri="{BB962C8B-B14F-4D97-AF65-F5344CB8AC3E}">
        <p14:creationId xmlns:p14="http://schemas.microsoft.com/office/powerpoint/2010/main" val="26751332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is the RAG searching?</a:t>
            </a:r>
            <a:endParaRPr lang="en-US">
              <a:latin typeface="Segoe UI Semibold" panose="020B0702040204020203" pitchFamily="34" charset="0"/>
              <a:cs typeface="Segoe UI Semibold" panose="020B0702040204020203" pitchFamily="34" charset="0"/>
            </a:endParaRPr>
          </a:p>
        </p:txBody>
      </p:sp>
      <p:sp>
        <p:nvSpPr>
          <p:cNvPr id="3" name="Rounded Rectangle 5">
            <a:extLst>
              <a:ext uri="{FF2B5EF4-FFF2-40B4-BE49-F238E27FC236}">
                <a16:creationId xmlns:a16="http://schemas.microsoft.com/office/drawing/2014/main" id="{3A902D29-FCB5-FBE5-0061-46357750EF1F}"/>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9" name="Group 28" descr="Grid icon">
            <a:extLst>
              <a:ext uri="{FF2B5EF4-FFF2-40B4-BE49-F238E27FC236}">
                <a16:creationId xmlns:a16="http://schemas.microsoft.com/office/drawing/2014/main" id="{B3EFCC07-83F0-BA5A-88BF-4E9D8F5FA531}"/>
              </a:ext>
            </a:extLst>
          </p:cNvPr>
          <p:cNvGrpSpPr/>
          <p:nvPr/>
        </p:nvGrpSpPr>
        <p:grpSpPr>
          <a:xfrm>
            <a:off x="2599102" y="1290251"/>
            <a:ext cx="1338773" cy="1338773"/>
            <a:chOff x="2599102" y="1290251"/>
            <a:chExt cx="1338773" cy="1338773"/>
          </a:xfrm>
        </p:grpSpPr>
        <p:sp>
          <p:nvSpPr>
            <p:cNvPr id="12" name="Oval 11">
              <a:extLst>
                <a:ext uri="{FF2B5EF4-FFF2-40B4-BE49-F238E27FC236}">
                  <a16:creationId xmlns:a16="http://schemas.microsoft.com/office/drawing/2014/main" id="{96A0A355-C40D-FB65-E758-7E79C4B11BD2}"/>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2" name="Graphic 21">
              <a:extLst>
                <a:ext uri="{FF2B5EF4-FFF2-40B4-BE49-F238E27FC236}">
                  <a16:creationId xmlns:a16="http://schemas.microsoft.com/office/drawing/2014/main" id="{47616682-3D01-2087-5602-281F662736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765" y="1600914"/>
              <a:ext cx="717446" cy="717446"/>
            </a:xfrm>
            <a:prstGeom prst="rect">
              <a:avLst/>
            </a:prstGeom>
          </p:spPr>
        </p:pic>
      </p:grpSp>
      <p:sp>
        <p:nvSpPr>
          <p:cNvPr id="23" name="TextBox 22">
            <a:extLst>
              <a:ext uri="{FF2B5EF4-FFF2-40B4-BE49-F238E27FC236}">
                <a16:creationId xmlns:a16="http://schemas.microsoft.com/office/drawing/2014/main" id="{DF3CDE5E-30C4-F9EE-B1BE-8F131548F40D}"/>
              </a:ext>
            </a:extLst>
          </p:cNvPr>
          <p:cNvSpPr txBox="1"/>
          <p:nvPr/>
        </p:nvSpPr>
        <p:spPr>
          <a:xfrm>
            <a:off x="1622568"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Database rows</a:t>
            </a:r>
          </a:p>
          <a:p>
            <a:pPr lvl="0" algn="ctr" defTabSz="932304" fontAlgn="base">
              <a:lnSpc>
                <a:spcPct val="90000"/>
              </a:lnSpc>
              <a:spcBef>
                <a:spcPct val="0"/>
              </a:spcBef>
              <a:spcAft>
                <a:spcPct val="0"/>
              </a:spcAft>
              <a:defRPr/>
            </a:pPr>
            <a:r>
              <a:rPr lang="en-US" sz="2400">
                <a:latin typeface="+mj-lt"/>
              </a:rPr>
              <a:t>(Structured data)</a:t>
            </a:r>
          </a:p>
        </p:txBody>
      </p:sp>
      <p:sp>
        <p:nvSpPr>
          <p:cNvPr id="26" name="TextBox 25">
            <a:extLst>
              <a:ext uri="{FF2B5EF4-FFF2-40B4-BE49-F238E27FC236}">
                <a16:creationId xmlns:a16="http://schemas.microsoft.com/office/drawing/2014/main" id="{00A949B8-8E6A-9DDA-DD5D-1785B56DAD13}"/>
              </a:ext>
            </a:extLst>
          </p:cNvPr>
          <p:cNvSpPr txBox="1"/>
          <p:nvPr/>
        </p:nvSpPr>
        <p:spPr>
          <a:xfrm>
            <a:off x="1153368" y="4232764"/>
            <a:ext cx="4230240" cy="195694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 way to </a:t>
            </a:r>
            <a:r>
              <a:rPr lang="en-US" sz="1800" b="1">
                <a:latin typeface="+mj-lt"/>
              </a:rPr>
              <a:t>vectorize</a:t>
            </a:r>
            <a:r>
              <a:rPr lang="en-US" sz="1800">
                <a:latin typeface="+mj-lt"/>
              </a:rPr>
              <a:t> </a:t>
            </a:r>
            <a:br>
              <a:rPr lang="en-US" sz="1800">
                <a:latin typeface="+mj-lt"/>
              </a:rPr>
            </a:br>
            <a:r>
              <a:rPr lang="en-US" sz="1800">
                <a:latin typeface="+mj-lt"/>
              </a:rPr>
              <a:t>&amp; </a:t>
            </a:r>
            <a:r>
              <a:rPr lang="en-US" sz="1800" b="1">
                <a:latin typeface="+mj-lt"/>
              </a:rPr>
              <a:t>search</a:t>
            </a:r>
            <a:r>
              <a:rPr lang="en-US" sz="1800">
                <a:latin typeface="+mj-lt"/>
              </a:rPr>
              <a:t> </a:t>
            </a:r>
            <a:r>
              <a:rPr lang="en-US" sz="1800"/>
              <a:t>target </a:t>
            </a:r>
            <a:r>
              <a:rPr lang="en-US"/>
              <a:t>columns.</a:t>
            </a:r>
          </a:p>
          <a:p>
            <a:pPr lvl="0" algn="ctr" defTabSz="932304" fontAlgn="base">
              <a:lnSpc>
                <a:spcPct val="90000"/>
              </a:lnSpc>
              <a:spcBef>
                <a:spcPct val="0"/>
              </a:spcBef>
              <a:spcAft>
                <a:spcPct val="0"/>
              </a:spcAft>
              <a:defRPr/>
            </a:pPr>
            <a:endParaRPr lang="en-US" sz="1800">
              <a:latin typeface="+mj-lt"/>
            </a:endParaRPr>
          </a:p>
          <a:p>
            <a:pPr lvl="0" algn="ctr" defTabSz="932304" fontAlgn="base">
              <a:lnSpc>
                <a:spcPct val="90000"/>
              </a:lnSpc>
              <a:spcBef>
                <a:spcPct val="0"/>
              </a:spcBef>
              <a:spcAft>
                <a:spcPct val="0"/>
              </a:spcAft>
              <a:defRPr/>
            </a:pPr>
            <a:r>
              <a:rPr lang="en-US" sz="1800">
                <a:latin typeface="+mj-lt"/>
              </a:rPr>
              <a:t>PostgreSQL</a:t>
            </a:r>
            <a:r>
              <a:rPr lang="en-US" sz="1800"/>
              <a:t> + </a:t>
            </a:r>
            <a:r>
              <a:rPr lang="en-US" err="1"/>
              <a:t>p</a:t>
            </a:r>
            <a:r>
              <a:rPr lang="en-US" sz="1800" err="1"/>
              <a:t>gvector</a:t>
            </a:r>
            <a:endParaRPr lang="en-US" sz="1800"/>
          </a:p>
          <a:p>
            <a:pPr lvl="0" algn="ctr" defTabSz="932304" fontAlgn="base">
              <a:lnSpc>
                <a:spcPct val="90000"/>
              </a:lnSpc>
              <a:spcBef>
                <a:spcPct val="0"/>
              </a:spcBef>
              <a:spcAft>
                <a:spcPct val="0"/>
              </a:spcAft>
              <a:defRPr/>
            </a:pPr>
            <a:r>
              <a:rPr lang="en-US">
                <a:latin typeface="+mj-lt"/>
              </a:rPr>
              <a:t>Cosmos MongoDB </a:t>
            </a:r>
          </a:p>
          <a:p>
            <a:pPr lvl="0" algn="ctr" defTabSz="932304" fontAlgn="base">
              <a:lnSpc>
                <a:spcPct val="90000"/>
              </a:lnSpc>
              <a:spcBef>
                <a:spcPct val="0"/>
              </a:spcBef>
              <a:spcAft>
                <a:spcPct val="0"/>
              </a:spcAft>
              <a:defRPr/>
            </a:pPr>
            <a:r>
              <a:rPr lang="en-US">
                <a:latin typeface="+mj-lt"/>
              </a:rPr>
              <a:t>Eventhouse</a:t>
            </a:r>
            <a:r>
              <a:rPr lang="en-US" b="1"/>
              <a:t> </a:t>
            </a:r>
            <a:r>
              <a:rPr lang="en-US"/>
              <a:t>in Microsoft Fabric</a:t>
            </a:r>
          </a:p>
          <a:p>
            <a:pPr algn="ctr" defTabSz="932304" fontAlgn="base">
              <a:lnSpc>
                <a:spcPct val="90000"/>
              </a:lnSpc>
              <a:spcBef>
                <a:spcPct val="0"/>
              </a:spcBef>
              <a:spcAft>
                <a:spcPct val="0"/>
              </a:spcAft>
              <a:defRPr/>
            </a:pPr>
            <a:r>
              <a:rPr lang="en-US" sz="1600">
                <a:latin typeface="+mj-lt"/>
              </a:rPr>
              <a:t>Azure SQL </a:t>
            </a:r>
            <a:r>
              <a:rPr lang="en-US" sz="1600"/>
              <a:t>+ vector search (upcoming)</a:t>
            </a:r>
            <a:endParaRPr lang="en-US"/>
          </a:p>
          <a:p>
            <a:pPr lvl="0" algn="ctr" defTabSz="932304" fontAlgn="base">
              <a:lnSpc>
                <a:spcPct val="90000"/>
              </a:lnSpc>
              <a:spcBef>
                <a:spcPct val="0"/>
              </a:spcBef>
              <a:spcAft>
                <a:spcPct val="0"/>
              </a:spcAft>
              <a:defRPr/>
            </a:pPr>
            <a:endParaRPr lang="en-US" sz="1800"/>
          </a:p>
        </p:txBody>
      </p:sp>
      <p:sp>
        <p:nvSpPr>
          <p:cNvPr id="10" name="Rounded Rectangle 5">
            <a:extLst>
              <a:ext uri="{FF2B5EF4-FFF2-40B4-BE49-F238E27FC236}">
                <a16:creationId xmlns:a16="http://schemas.microsoft.com/office/drawing/2014/main" id="{B506C982-35D6-5DC2-6016-DA9107D1B05F}"/>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31" name="Group 30" descr="Document icon">
            <a:extLst>
              <a:ext uri="{FF2B5EF4-FFF2-40B4-BE49-F238E27FC236}">
                <a16:creationId xmlns:a16="http://schemas.microsoft.com/office/drawing/2014/main" id="{827018C7-ACF8-0502-AB61-74DB25B74224}"/>
              </a:ext>
            </a:extLst>
          </p:cNvPr>
          <p:cNvGrpSpPr/>
          <p:nvPr/>
        </p:nvGrpSpPr>
        <p:grpSpPr>
          <a:xfrm>
            <a:off x="8254126" y="1290250"/>
            <a:ext cx="1338773" cy="1338773"/>
            <a:chOff x="8254126" y="1290250"/>
            <a:chExt cx="1338773" cy="1338773"/>
          </a:xfrm>
        </p:grpSpPr>
        <p:sp>
          <p:nvSpPr>
            <p:cNvPr id="11" name="Oval 10">
              <a:extLst>
                <a:ext uri="{FF2B5EF4-FFF2-40B4-BE49-F238E27FC236}">
                  <a16:creationId xmlns:a16="http://schemas.microsoft.com/office/drawing/2014/main" id="{9C87ED0D-1C4F-CCAC-5DDC-0FC9D9395103}"/>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0" name="Graphic 19">
              <a:extLst>
                <a:ext uri="{FF2B5EF4-FFF2-40B4-BE49-F238E27FC236}">
                  <a16:creationId xmlns:a16="http://schemas.microsoft.com/office/drawing/2014/main" id="{0327B9EC-811D-5835-04BF-2F39912F3FA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789" y="1600913"/>
              <a:ext cx="717446" cy="717446"/>
            </a:xfrm>
            <a:prstGeom prst="rect">
              <a:avLst/>
            </a:prstGeom>
          </p:spPr>
        </p:pic>
      </p:grpSp>
      <p:sp>
        <p:nvSpPr>
          <p:cNvPr id="24" name="TextBox 23">
            <a:extLst>
              <a:ext uri="{FF2B5EF4-FFF2-40B4-BE49-F238E27FC236}">
                <a16:creationId xmlns:a16="http://schemas.microsoft.com/office/drawing/2014/main" id="{7497F494-6EB2-9B74-FE4C-44DB6BA15310}"/>
              </a:ext>
            </a:extLst>
          </p:cNvPr>
          <p:cNvSpPr txBox="1"/>
          <p:nvPr/>
        </p:nvSpPr>
        <p:spPr>
          <a:xfrm>
            <a:off x="7277592"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Documents</a:t>
            </a:r>
          </a:p>
          <a:p>
            <a:pPr lvl="0" algn="ctr" defTabSz="932304" fontAlgn="base">
              <a:lnSpc>
                <a:spcPct val="90000"/>
              </a:lnSpc>
              <a:spcBef>
                <a:spcPct val="0"/>
              </a:spcBef>
              <a:spcAft>
                <a:spcPct val="0"/>
              </a:spcAft>
              <a:defRPr/>
            </a:pPr>
            <a:r>
              <a:rPr lang="en-US" sz="2400">
                <a:latin typeface="+mj-lt"/>
              </a:rPr>
              <a:t>(Unstructured data)</a:t>
            </a:r>
          </a:p>
        </p:txBody>
      </p:sp>
      <p:sp>
        <p:nvSpPr>
          <p:cNvPr id="25" name="TextBox 24">
            <a:extLst>
              <a:ext uri="{FF2B5EF4-FFF2-40B4-BE49-F238E27FC236}">
                <a16:creationId xmlns:a16="http://schemas.microsoft.com/office/drawing/2014/main" id="{7C7380CF-F804-E8F2-6521-3D51B678551F}"/>
              </a:ext>
            </a:extLst>
          </p:cNvPr>
          <p:cNvSpPr txBox="1"/>
          <p:nvPr/>
        </p:nvSpPr>
        <p:spPr>
          <a:xfrm>
            <a:off x="6928915" y="3650676"/>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sp>
        <p:nvSpPr>
          <p:cNvPr id="27" name="TextBox 26">
            <a:extLst>
              <a:ext uri="{FF2B5EF4-FFF2-40B4-BE49-F238E27FC236}">
                <a16:creationId xmlns:a16="http://schemas.microsoft.com/office/drawing/2014/main" id="{47557385-A70B-E399-729D-1CFBAFA55AC2}"/>
              </a:ext>
            </a:extLst>
          </p:cNvPr>
          <p:cNvSpPr txBox="1"/>
          <p:nvPr/>
        </p:nvSpPr>
        <p:spPr>
          <a:xfrm>
            <a:off x="6808392" y="4232764"/>
            <a:ext cx="4230240" cy="1745093"/>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an ingestion process</a:t>
            </a:r>
          </a:p>
          <a:p>
            <a:pPr lvl="0" algn="ctr" defTabSz="932304" fontAlgn="base">
              <a:lnSpc>
                <a:spcPct val="90000"/>
              </a:lnSpc>
              <a:spcBef>
                <a:spcPct val="0"/>
              </a:spcBef>
              <a:spcAft>
                <a:spcPct val="0"/>
              </a:spcAft>
              <a:defRPr/>
            </a:pPr>
            <a:r>
              <a:rPr lang="en-US" sz="1800"/>
              <a:t>for </a:t>
            </a:r>
            <a:r>
              <a:rPr lang="en-US" sz="1800">
                <a:latin typeface="+mj-lt"/>
              </a:rPr>
              <a:t>extracting, splitting, vectorizing,</a:t>
            </a:r>
          </a:p>
          <a:p>
            <a:pPr lvl="0" algn="ctr" defTabSz="932304" fontAlgn="base">
              <a:lnSpc>
                <a:spcPct val="90000"/>
              </a:lnSpc>
              <a:spcBef>
                <a:spcPct val="0"/>
              </a:spcBef>
              <a:spcAft>
                <a:spcPct val="0"/>
              </a:spcAft>
              <a:defRPr/>
            </a:pPr>
            <a:r>
              <a:rPr lang="en-US" sz="1800"/>
              <a:t>and </a:t>
            </a:r>
            <a:r>
              <a:rPr lang="en-US" sz="1800">
                <a:latin typeface="+mj-lt"/>
              </a:rPr>
              <a:t>storing</a:t>
            </a:r>
            <a:r>
              <a:rPr lang="en-US" sz="1800"/>
              <a:t> document chunks.</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latin typeface="+mj-lt"/>
              </a:rPr>
              <a:t>Azure AI Search </a:t>
            </a:r>
            <a:r>
              <a:rPr lang="en-US" sz="1800"/>
              <a:t>+</a:t>
            </a:r>
          </a:p>
          <a:p>
            <a:pPr lvl="0" algn="ctr" defTabSz="932304" fontAlgn="base">
              <a:lnSpc>
                <a:spcPct val="90000"/>
              </a:lnSpc>
              <a:spcBef>
                <a:spcPct val="0"/>
              </a:spcBef>
              <a:spcAft>
                <a:spcPct val="0"/>
              </a:spcAft>
              <a:defRPr/>
            </a:pPr>
            <a:r>
              <a:rPr lang="en-US" sz="1800"/>
              <a:t>Integrated Vectorization</a:t>
            </a:r>
          </a:p>
          <a:p>
            <a:pPr lvl="0" algn="ctr" defTabSz="932304" fontAlgn="base">
              <a:lnSpc>
                <a:spcPct val="90000"/>
              </a:lnSpc>
              <a:spcBef>
                <a:spcPct val="0"/>
              </a:spcBef>
              <a:spcAft>
                <a:spcPct val="0"/>
              </a:spcAft>
              <a:defRPr/>
            </a:pPr>
            <a:r>
              <a:rPr lang="en-US" sz="1800"/>
              <a:t>Document Intelligence or </a:t>
            </a:r>
          </a:p>
        </p:txBody>
      </p:sp>
    </p:spTree>
    <p:extLst>
      <p:ext uri="{BB962C8B-B14F-4D97-AF65-F5344CB8AC3E}">
        <p14:creationId xmlns:p14="http://schemas.microsoft.com/office/powerpoint/2010/main" val="26356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2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04167E-6 2.22222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600"/>
                                  </p:stCondLst>
                                  <p:childTnLst>
                                    <p:animMotion origin="layout" path="M -1.04167E-6 2.22222E-6 L -1.04167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7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700"/>
                                  </p:stCondLst>
                                  <p:childTnLst>
                                    <p:animMotion origin="layout" path="M 0 -2.59259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grpId="1" nodeType="withEffect">
                                  <p:stCondLst>
                                    <p:cond delay="700"/>
                                  </p:stCondLst>
                                  <p:childTnLst>
                                    <p:animMotion origin="layout" path="M 0 -2.59259E-6 L 0 0.03542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700"/>
                                  </p:stCondLst>
                                  <p:childTnLst>
                                    <p:animMotion origin="layout" path="M 0 -2.59259E-6 L 0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1.04167E-6 -2.22222E-6 L 1.04167E-6 0.03542 " pathEditMode="relative" rAng="0" ptsTypes="AA">
                                      <p:cBhvr>
                                        <p:cTn id="4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p:bldP spid="23" grpId="1"/>
      <p:bldP spid="26" grpId="0"/>
      <p:bldP spid="26" grpId="1"/>
      <p:bldP spid="10" grpId="0" animBg="1"/>
      <p:bldP spid="10" grpId="1" animBg="1"/>
      <p:bldP spid="24" grpId="0"/>
      <p:bldP spid="24" grpId="1"/>
      <p:bldP spid="25" grpId="0"/>
      <p:bldP spid="25" grpId="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3" y="1435100"/>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88263" y="3075308"/>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extLst>
              <p:ext uri="{D42A27DB-BD31-4B8C-83A1-F6EECF244321}">
                <p14:modId xmlns:p14="http://schemas.microsoft.com/office/powerpoint/2010/main" val="1115078405"/>
              </p:ext>
            </p:extLst>
          </p:nvPr>
        </p:nvGraphicFramePr>
        <p:xfrm>
          <a:off x="588263" y="3073147"/>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6063994"/>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Compute a vector with OpenAI model</a:t>
            </a:r>
            <a:r>
              <a:rPr kumimoji="0" lang="en-US" sz="1200" b="0" i="0" u="none" strike="noStrike" kern="1200" cap="none" spc="0" normalizeH="0" baseline="0" noProof="0">
                <a:ln>
                  <a:noFill/>
                </a:ln>
                <a:solidFill>
                  <a:schemeClr val="bg1"/>
                </a:solidFill>
                <a:effectLst/>
                <a:uLnTx/>
                <a:uFillTx/>
                <a:latin typeface="+mj-lt"/>
                <a:ea typeface="+mn-ea"/>
                <a:cs typeface="+mn-cs"/>
              </a:rPr>
              <a:t>   </a:t>
            </a:r>
          </a:p>
        </p:txBody>
      </p:sp>
    </p:spTree>
    <p:extLst>
      <p:ext uri="{BB962C8B-B14F-4D97-AF65-F5344CB8AC3E}">
        <p14:creationId xmlns:p14="http://schemas.microsoft.com/office/powerpoint/2010/main" val="245159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11" name="Rectangle: Rounded Corners 7">
            <a:extLst>
              <a:ext uri="{FF2B5EF4-FFF2-40B4-BE49-F238E27FC236}">
                <a16:creationId xmlns:a16="http://schemas.microsoft.com/office/drawing/2014/main" id="{27DB68D8-8CCD-8455-A414-B5CCCA1D971C}"/>
              </a:ext>
            </a:extLst>
          </p:cNvPr>
          <p:cNvSpPr/>
          <p:nvPr/>
        </p:nvSpPr>
        <p:spPr>
          <a:xfrm>
            <a:off x="588262" y="5602496"/>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Compare vectors with cosine similarity </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17162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bg/>
                                          </p:spTgt>
                                        </p:tgtEl>
                                        <p:attrNameLst>
                                          <p:attrName>style.visibility</p:attrName>
                                        </p:attrNameLst>
                                      </p:cBhvr>
                                      <p:to>
                                        <p:strVal val="visible"/>
                                      </p:to>
                                    </p:set>
                                    <p:animEffect transition="in" filter="fade">
                                      <p:cBhvr>
                                        <p:cTn id="67" dur="500"/>
                                        <p:tgtEl>
                                          <p:spTgt spid="11">
                                            <p:bg/>
                                          </p:spTgt>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fade">
                                      <p:cBhvr>
                                        <p:cTn id="70" dur="500"/>
                                        <p:tgtEl>
                                          <p:spTgt spid="11">
                                            <p:txEl>
                                              <p:pRg st="0" end="0"/>
                                            </p:txEl>
                                          </p:spTgt>
                                        </p:tgtEl>
                                      </p:cBhvr>
                                    </p:animEffect>
                                  </p:childTnLst>
                                </p:cTn>
                              </p:par>
                              <p:par>
                                <p:cTn id="71" presetID="42" presetClass="path" presetSubtype="0" decel="100000" fill="hold" grpId="1" nodeType="withEffect">
                                  <p:stCondLst>
                                    <p:cond delay="200"/>
                                  </p:stCondLst>
                                  <p:childTnLst>
                                    <p:animMotion origin="layout" path="M 0 -2.59259E-6 L 0 0.03542 " pathEditMode="relative" rAng="0" ptsTypes="AA">
                                      <p:cBhvr>
                                        <p:cTn id="72" dur="700" spd="-100000" fill="hold"/>
                                        <p:tgtEl>
                                          <p:spTgt spid="11">
                                            <p:bg/>
                                          </p:spTgt>
                                        </p:tgtEl>
                                        <p:attrNameLst>
                                          <p:attrName>ppt_x</p:attrName>
                                          <p:attrName>ppt_y</p:attrName>
                                        </p:attrNameLst>
                                      </p:cBhvr>
                                      <p:rCtr x="0" y="1759"/>
                                    </p:animMotion>
                                  </p:childTnLst>
                                </p:cTn>
                              </p:par>
                              <p:par>
                                <p:cTn id="73" presetID="42" presetClass="path" presetSubtype="0" decel="100000" fill="hold" grpId="1" nodeType="withEffect">
                                  <p:stCondLst>
                                    <p:cond delay="200"/>
                                  </p:stCondLst>
                                  <p:childTnLst>
                                    <p:animMotion origin="layout" path="M 0 -2.59259E-6 L 0 0.03542 " pathEditMode="relative" rAng="0" ptsTypes="AA">
                                      <p:cBhvr>
                                        <p:cTn id="74" dur="700" spd="-100000" fill="hold"/>
                                        <p:tgtEl>
                                          <p:spTgt spid="11">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11" grpId="0" uiExpand="1" build="p" animBg="1"/>
      <p:bldP spid="11" grpId="1"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sp>
        <p:nvSpPr>
          <p:cNvPr id="2" name="Rectangle: Rounded Corners 7">
            <a:extLst>
              <a:ext uri="{FF2B5EF4-FFF2-40B4-BE49-F238E27FC236}">
                <a16:creationId xmlns:a16="http://schemas.microsoft.com/office/drawing/2014/main" id="{F5C3D1AC-0B02-8E3D-A063-E0E542463848}"/>
              </a:ext>
            </a:extLst>
          </p:cNvPr>
          <p:cNvSpPr/>
          <p:nvPr/>
        </p:nvSpPr>
        <p:spPr>
          <a:xfrm>
            <a:off x="588262" y="6063994"/>
            <a:ext cx="3291040"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 vectors with query vector</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0"/>
                                  </p:stCondLst>
                                  <p:childTnLst>
                                    <p:animMotion origin="layout" path="M 0 -2.59259E-6 L 0 0.03542 " pathEditMode="relative" rAng="0" ptsTypes="AA">
                                      <p:cBhvr>
                                        <p:cTn id="1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620012" y="1060328"/>
            <a:ext cx="612826" cy="4737345"/>
            <a:chOff x="5547448" y="1111566"/>
            <a:chExt cx="612826" cy="4737345"/>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47448" y="1111566"/>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47448" y="1936470"/>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47448" y="2761374"/>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547448" y="3586278"/>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47448" y="4411182"/>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dirty="0">
                  <a:gradFill>
                    <a:gsLst>
                      <a:gs pos="1399">
                        <a:srgbClr val="FFFFFF"/>
                      </a:gs>
                      <a:gs pos="17000">
                        <a:srgbClr val="FFFFFF"/>
                      </a:gs>
                    </a:gsLst>
                    <a:path path="circle">
                      <a:fillToRect l="100000" t="100000"/>
                    </a:path>
                  </a:gradFill>
                  <a:latin typeface="+mj-lt"/>
                  <a:cs typeface="Segoe UI" panose="020B0502040204020203" pitchFamily="34" charset="0"/>
                </a:rPr>
                <a:t>5</a:t>
              </a:r>
            </a:p>
          </p:txBody>
        </p:sp>
        <p:sp>
          <p:nvSpPr>
            <p:cNvPr id="10" name="Oval 9">
              <a:extLst>
                <a:ext uri="{FF2B5EF4-FFF2-40B4-BE49-F238E27FC236}">
                  <a16:creationId xmlns:a16="http://schemas.microsoft.com/office/drawing/2014/main" id="{2A8F2B8D-47F5-F7FC-342D-48B5BB1162C4}"/>
                </a:ext>
                <a:ext uri="{C183D7F6-B498-43B3-948B-1728B52AA6E4}">
                  <adec:decorative xmlns:adec="http://schemas.microsoft.com/office/drawing/2017/decorative" val="1"/>
                </a:ext>
              </a:extLst>
            </p:cNvPr>
            <p:cNvSpPr/>
            <p:nvPr/>
          </p:nvSpPr>
          <p:spPr bwMode="auto">
            <a:xfrm>
              <a:off x="5547448" y="5236085"/>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6</a:t>
              </a: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1180647"/>
            <a:ext cx="61811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Retrieval-Augmented Generation (RAG)</a:t>
            </a:r>
          </a:p>
        </p:txBody>
      </p:sp>
      <p:sp>
        <p:nvSpPr>
          <p:cNvPr id="14" name="TextBox 13">
            <a:extLst>
              <a:ext uri="{FF2B5EF4-FFF2-40B4-BE49-F238E27FC236}">
                <a16:creationId xmlns:a16="http://schemas.microsoft.com/office/drawing/2014/main" id="{B12EBEF7-2E79-C49B-3948-955DB109B71A}"/>
              </a:ext>
            </a:extLst>
          </p:cNvPr>
          <p:cNvSpPr txBox="1"/>
          <p:nvPr/>
        </p:nvSpPr>
        <p:spPr>
          <a:xfrm>
            <a:off x="5559715" y="200360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Vectors and 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5559715" y="2826567"/>
            <a:ext cx="57239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State-of-the-art retrieval with AI Search</a:t>
            </a:r>
          </a:p>
        </p:txBody>
      </p:sp>
      <p:sp>
        <p:nvSpPr>
          <p:cNvPr id="16" name="TextBox 15">
            <a:extLst>
              <a:ext uri="{FF2B5EF4-FFF2-40B4-BE49-F238E27FC236}">
                <a16:creationId xmlns:a16="http://schemas.microsoft.com/office/drawing/2014/main" id="{E75880E0-A45F-E9E4-B781-1D401F5FB918}"/>
              </a:ext>
            </a:extLst>
          </p:cNvPr>
          <p:cNvSpPr txBox="1"/>
          <p:nvPr/>
        </p:nvSpPr>
        <p:spPr>
          <a:xfrm>
            <a:off x="5559715" y="364952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Data ingestion approaches</a:t>
            </a:r>
          </a:p>
        </p:txBody>
      </p:sp>
      <p:sp>
        <p:nvSpPr>
          <p:cNvPr id="17" name="TextBox 16">
            <a:extLst>
              <a:ext uri="{FF2B5EF4-FFF2-40B4-BE49-F238E27FC236}">
                <a16:creationId xmlns:a16="http://schemas.microsoft.com/office/drawing/2014/main" id="{905BD0CB-EAD8-97B6-F3B9-D6C94751ACE6}"/>
              </a:ext>
            </a:extLst>
          </p:cNvPr>
          <p:cNvSpPr txBox="1"/>
          <p:nvPr/>
        </p:nvSpPr>
        <p:spPr>
          <a:xfrm>
            <a:off x="5559715" y="447248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Evaluation</a:t>
            </a:r>
          </a:p>
        </p:txBody>
      </p:sp>
      <p:sp>
        <p:nvSpPr>
          <p:cNvPr id="18" name="TextBox 17">
            <a:extLst>
              <a:ext uri="{FF2B5EF4-FFF2-40B4-BE49-F238E27FC236}">
                <a16:creationId xmlns:a16="http://schemas.microsoft.com/office/drawing/2014/main" id="{71C3440D-505F-0E4A-21A9-5D2A1F696C38}"/>
              </a:ext>
            </a:extLst>
          </p:cNvPr>
          <p:cNvSpPr txBox="1"/>
          <p:nvPr/>
        </p:nvSpPr>
        <p:spPr>
          <a:xfrm>
            <a:off x="5559715" y="529544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Productionizing</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1.875E-6 4.44444E-6 L 1.87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1.875E-6 4.44444E-6 L 1.875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1.875E-6 4.44444E-6 L 1.875E-6 0.03541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100"/>
                                  </p:stCondLst>
                                  <p:childTnLst>
                                    <p:animMotion origin="layout" path="M 1.875E-6 4.44444E-6 L 1.875E-6 0.03541 " pathEditMode="relative" rAng="0" ptsTypes="AA">
                                      <p:cBhvr>
                                        <p:cTn id="3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63DF-8F0A-FAF7-3238-34B0D339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58719-1FFB-03B2-6881-C8D40EDFEF20}"/>
              </a:ext>
            </a:extLst>
          </p:cNvPr>
          <p:cNvSpPr>
            <a:spLocks noGrp="1"/>
          </p:cNvSpPr>
          <p:nvPr>
            <p:ph type="title"/>
          </p:nvPr>
        </p:nvSpPr>
        <p:spPr/>
        <p:txBody>
          <a:bodyPr/>
          <a:lstStyle/>
          <a:p>
            <a:r>
              <a:rPr lang="en-US"/>
              <a:t>Vector databases in Azure</a:t>
            </a:r>
          </a:p>
        </p:txBody>
      </p:sp>
      <p:sp>
        <p:nvSpPr>
          <p:cNvPr id="3" name="Rounded Rectangle 5">
            <a:extLst>
              <a:ext uri="{FF2B5EF4-FFF2-40B4-BE49-F238E27FC236}">
                <a16:creationId xmlns:a16="http://schemas.microsoft.com/office/drawing/2014/main" id="{F5E38A67-E77D-F968-A277-727705D567BB}"/>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19" name="Group 18" descr="Database with magnifying glass icon">
            <a:extLst>
              <a:ext uri="{FF2B5EF4-FFF2-40B4-BE49-F238E27FC236}">
                <a16:creationId xmlns:a16="http://schemas.microsoft.com/office/drawing/2014/main" id="{A388C3EA-86D7-2038-25B2-D924063BD5C6}"/>
              </a:ext>
            </a:extLst>
          </p:cNvPr>
          <p:cNvGrpSpPr/>
          <p:nvPr/>
        </p:nvGrpSpPr>
        <p:grpSpPr>
          <a:xfrm>
            <a:off x="2599102" y="1290251"/>
            <a:ext cx="1338773" cy="1338773"/>
            <a:chOff x="2599102" y="1290251"/>
            <a:chExt cx="1338773" cy="1338773"/>
          </a:xfrm>
        </p:grpSpPr>
        <p:sp>
          <p:nvSpPr>
            <p:cNvPr id="6" name="Oval 5">
              <a:extLst>
                <a:ext uri="{FF2B5EF4-FFF2-40B4-BE49-F238E27FC236}">
                  <a16:creationId xmlns:a16="http://schemas.microsoft.com/office/drawing/2014/main" id="{8C210186-4E09-0377-802D-E7FFC34D738B}"/>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6" name="Graphic 15">
              <a:extLst>
                <a:ext uri="{FF2B5EF4-FFF2-40B4-BE49-F238E27FC236}">
                  <a16:creationId xmlns:a16="http://schemas.microsoft.com/office/drawing/2014/main" id="{7C1F5703-357A-0C33-5801-18ECB40685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022" y="1658135"/>
              <a:ext cx="592931" cy="592931"/>
            </a:xfrm>
            <a:prstGeom prst="rect">
              <a:avLst/>
            </a:prstGeom>
          </p:spPr>
        </p:pic>
      </p:grpSp>
      <p:sp>
        <p:nvSpPr>
          <p:cNvPr id="9" name="TextBox 8">
            <a:extLst>
              <a:ext uri="{FF2B5EF4-FFF2-40B4-BE49-F238E27FC236}">
                <a16:creationId xmlns:a16="http://schemas.microsoft.com/office/drawing/2014/main" id="{386A541F-F206-1F6E-658F-B4C56930C2E0}"/>
              </a:ext>
            </a:extLst>
          </p:cNvPr>
          <p:cNvSpPr txBox="1"/>
          <p:nvPr/>
        </p:nvSpPr>
        <p:spPr>
          <a:xfrm>
            <a:off x="1276925" y="3016011"/>
            <a:ext cx="3983126"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Vectors in Azure databases</a:t>
            </a:r>
          </a:p>
        </p:txBody>
      </p:sp>
      <p:sp>
        <p:nvSpPr>
          <p:cNvPr id="12" name="TextBox 11">
            <a:extLst>
              <a:ext uri="{FF2B5EF4-FFF2-40B4-BE49-F238E27FC236}">
                <a16:creationId xmlns:a16="http://schemas.microsoft.com/office/drawing/2014/main" id="{C062C4EE-D571-FAC1-466B-9621AE426ACB}"/>
              </a:ext>
            </a:extLst>
          </p:cNvPr>
          <p:cNvSpPr txBox="1"/>
          <p:nvPr/>
        </p:nvSpPr>
        <p:spPr>
          <a:xfrm>
            <a:off x="1273891"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Keep your data where it is:</a:t>
            </a:r>
            <a:br>
              <a:rPr lang="en-US" sz="1800"/>
            </a:br>
            <a:r>
              <a:rPr lang="en-US" sz="1800"/>
              <a:t>native vector search capabilities</a:t>
            </a:r>
          </a:p>
        </p:txBody>
      </p:sp>
      <p:sp>
        <p:nvSpPr>
          <p:cNvPr id="13" name="TextBox 12">
            <a:extLst>
              <a:ext uri="{FF2B5EF4-FFF2-40B4-BE49-F238E27FC236}">
                <a16:creationId xmlns:a16="http://schemas.microsoft.com/office/drawing/2014/main" id="{55FD8C11-3B9B-8FAC-3C23-451F7E87694D}"/>
              </a:ext>
            </a:extLst>
          </p:cNvPr>
          <p:cNvSpPr txBox="1"/>
          <p:nvPr/>
        </p:nvSpPr>
        <p:spPr>
          <a:xfrm>
            <a:off x="1153368" y="4555492"/>
            <a:ext cx="4230240" cy="2206758"/>
          </a:xfrm>
          <a:prstGeom prst="rect">
            <a:avLst/>
          </a:prstGeom>
          <a:noFill/>
        </p:spPr>
        <p:txBody>
          <a:bodyPr wrap="square" lIns="0" tIns="0" rIns="0" bIns="0" rtlCol="0">
            <a:spAutoFit/>
          </a:bodyPr>
          <a:lstStyle/>
          <a:p>
            <a:pPr lvl="0" algn="ctr" defTabSz="932304" fontAlgn="base">
              <a:lnSpc>
                <a:spcPct val="90000"/>
              </a:lnSpc>
              <a:spcBef>
                <a:spcPts val="600"/>
              </a:spcBef>
              <a:spcAft>
                <a:spcPct val="0"/>
              </a:spcAft>
              <a:defRPr/>
            </a:pPr>
            <a:r>
              <a:rPr lang="en-US" sz="1800">
                <a:latin typeface="+mj-lt"/>
              </a:rPr>
              <a:t>Built into: </a:t>
            </a:r>
          </a:p>
          <a:p>
            <a:pPr lvl="0" algn="ctr" defTabSz="932304" fontAlgn="base">
              <a:lnSpc>
                <a:spcPct val="90000"/>
              </a:lnSpc>
              <a:spcBef>
                <a:spcPts val="600"/>
              </a:spcBef>
              <a:spcAft>
                <a:spcPct val="0"/>
              </a:spcAft>
              <a:defRPr/>
            </a:pPr>
            <a:r>
              <a:rPr lang="en-US" sz="1800"/>
              <a:t>Azure Cosmos DB MongoDB </a:t>
            </a:r>
            <a:r>
              <a:rPr lang="en-US" sz="1800" err="1"/>
              <a:t>vCore</a:t>
            </a:r>
            <a:endParaRPr lang="en-US" sz="1800"/>
          </a:p>
          <a:p>
            <a:pPr lvl="0" algn="ctr" defTabSz="932304" fontAlgn="base">
              <a:lnSpc>
                <a:spcPct val="90000"/>
              </a:lnSpc>
              <a:spcBef>
                <a:spcPts val="600"/>
              </a:spcBef>
              <a:spcAft>
                <a:spcPct val="0"/>
              </a:spcAft>
              <a:defRPr/>
            </a:pPr>
            <a:r>
              <a:rPr lang="en-US" sz="1800"/>
              <a:t>Azure PostgreSQL services</a:t>
            </a:r>
          </a:p>
          <a:p>
            <a:pPr algn="ctr" defTabSz="932304" fontAlgn="base">
              <a:lnSpc>
                <a:spcPct val="90000"/>
              </a:lnSpc>
              <a:spcBef>
                <a:spcPts val="600"/>
              </a:spcBef>
              <a:spcAft>
                <a:spcPct val="0"/>
              </a:spcAft>
              <a:defRPr/>
            </a:pPr>
            <a:r>
              <a:rPr lang="en-US" sz="1800"/>
              <a:t>Eventhouse in Microsoft Fabric</a:t>
            </a:r>
          </a:p>
          <a:p>
            <a:pPr lvl="0" algn="ctr" defTabSz="932304" fontAlgn="base">
              <a:lnSpc>
                <a:spcPct val="90000"/>
              </a:lnSpc>
              <a:spcBef>
                <a:spcPts val="600"/>
              </a:spcBef>
              <a:spcAft>
                <a:spcPct val="0"/>
              </a:spcAft>
              <a:defRPr/>
            </a:pPr>
            <a:r>
              <a:rPr lang="en-US" sz="1800"/>
              <a:t>Azure SQL server (upcoming)</a:t>
            </a:r>
          </a:p>
          <a:p>
            <a:pPr lvl="0" algn="ctr" defTabSz="932304" fontAlgn="base">
              <a:lnSpc>
                <a:spcPct val="90000"/>
              </a:lnSpc>
              <a:spcBef>
                <a:spcPts val="600"/>
              </a:spcBef>
              <a:spcAft>
                <a:spcPct val="0"/>
              </a:spcAft>
              <a:defRPr/>
            </a:pPr>
            <a:endParaRPr lang="en-US" sz="1800"/>
          </a:p>
          <a:p>
            <a:pPr lvl="0" algn="ctr" defTabSz="932304" fontAlgn="base">
              <a:lnSpc>
                <a:spcPct val="90000"/>
              </a:lnSpc>
              <a:spcBef>
                <a:spcPts val="600"/>
              </a:spcBef>
              <a:spcAft>
                <a:spcPct val="0"/>
              </a:spcAft>
              <a:defRPr/>
            </a:pPr>
            <a:endParaRPr lang="en-US" sz="1800"/>
          </a:p>
        </p:txBody>
      </p:sp>
      <p:sp>
        <p:nvSpPr>
          <p:cNvPr id="4" name="Rounded Rectangle 5">
            <a:extLst>
              <a:ext uri="{FF2B5EF4-FFF2-40B4-BE49-F238E27FC236}">
                <a16:creationId xmlns:a16="http://schemas.microsoft.com/office/drawing/2014/main" id="{13272066-F1DE-D14F-0820-E04B7A2E64D0}"/>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2" name="Group 21" descr="Magnifying glass icon">
            <a:extLst>
              <a:ext uri="{FF2B5EF4-FFF2-40B4-BE49-F238E27FC236}">
                <a16:creationId xmlns:a16="http://schemas.microsoft.com/office/drawing/2014/main" id="{61E484D2-9F9C-48EB-6A3A-D4F5318D05C9}"/>
              </a:ext>
            </a:extLst>
          </p:cNvPr>
          <p:cNvGrpSpPr/>
          <p:nvPr/>
        </p:nvGrpSpPr>
        <p:grpSpPr>
          <a:xfrm>
            <a:off x="8254126" y="1290250"/>
            <a:ext cx="1338773" cy="1338773"/>
            <a:chOff x="8254126" y="1290250"/>
            <a:chExt cx="1338773" cy="1338773"/>
          </a:xfrm>
        </p:grpSpPr>
        <p:sp>
          <p:nvSpPr>
            <p:cNvPr id="5" name="Oval 4">
              <a:extLst>
                <a:ext uri="{FF2B5EF4-FFF2-40B4-BE49-F238E27FC236}">
                  <a16:creationId xmlns:a16="http://schemas.microsoft.com/office/drawing/2014/main" id="{647115E3-D994-6CE7-E54E-3A79D29D08A1}"/>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8" name="Graphic 17">
              <a:extLst>
                <a:ext uri="{FF2B5EF4-FFF2-40B4-BE49-F238E27FC236}">
                  <a16:creationId xmlns:a16="http://schemas.microsoft.com/office/drawing/2014/main" id="{F5F1B781-2CDC-5DDF-CF83-6059D21D1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47" y="1653419"/>
              <a:ext cx="592931" cy="592931"/>
            </a:xfrm>
            <a:prstGeom prst="rect">
              <a:avLst/>
            </a:prstGeom>
          </p:spPr>
        </p:pic>
      </p:grpSp>
      <p:sp>
        <p:nvSpPr>
          <p:cNvPr id="10" name="TextBox 9">
            <a:extLst>
              <a:ext uri="{FF2B5EF4-FFF2-40B4-BE49-F238E27FC236}">
                <a16:creationId xmlns:a16="http://schemas.microsoft.com/office/drawing/2014/main" id="{FB20317B-6375-EDE4-EA8C-C02BCE9C79ED}"/>
              </a:ext>
            </a:extLst>
          </p:cNvPr>
          <p:cNvSpPr txBox="1"/>
          <p:nvPr/>
        </p:nvSpPr>
        <p:spPr>
          <a:xfrm>
            <a:off x="7277592" y="3016011"/>
            <a:ext cx="3291840" cy="3323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Azure AI Search</a:t>
            </a:r>
          </a:p>
        </p:txBody>
      </p:sp>
      <p:sp>
        <p:nvSpPr>
          <p:cNvPr id="11" name="TextBox 10">
            <a:extLst>
              <a:ext uri="{FF2B5EF4-FFF2-40B4-BE49-F238E27FC236}">
                <a16:creationId xmlns:a16="http://schemas.microsoft.com/office/drawing/2014/main" id="{63940FDD-D623-C654-8E5B-0ADCA1B5C5C0}"/>
              </a:ext>
            </a:extLst>
          </p:cNvPr>
          <p:cNvSpPr txBox="1"/>
          <p:nvPr/>
        </p:nvSpPr>
        <p:spPr>
          <a:xfrm>
            <a:off x="6928915"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Best relevance: highest quality</a:t>
            </a:r>
            <a:br>
              <a:rPr lang="en-US" sz="1800"/>
            </a:br>
            <a:r>
              <a:rPr lang="en-US" sz="1800"/>
              <a:t>of results out of the box</a:t>
            </a:r>
          </a:p>
        </p:txBody>
      </p:sp>
      <p:sp>
        <p:nvSpPr>
          <p:cNvPr id="14" name="TextBox 13">
            <a:extLst>
              <a:ext uri="{FF2B5EF4-FFF2-40B4-BE49-F238E27FC236}">
                <a16:creationId xmlns:a16="http://schemas.microsoft.com/office/drawing/2014/main" id="{4092C9E3-F387-E445-7ED3-0296ABBDE04C}"/>
              </a:ext>
            </a:extLst>
          </p:cNvPr>
          <p:cNvSpPr txBox="1"/>
          <p:nvPr/>
        </p:nvSpPr>
        <p:spPr>
          <a:xfrm>
            <a:off x="6808392" y="4555492"/>
            <a:ext cx="42302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Automatically index data</a:t>
            </a:r>
            <a:br>
              <a:rPr lang="en-US" sz="1800"/>
            </a:br>
            <a:r>
              <a:rPr lang="en-US" sz="1800"/>
              <a:t>from Azure data sources:</a:t>
            </a:r>
            <a:br>
              <a:rPr lang="en-US" sz="1800"/>
            </a:br>
            <a:r>
              <a:rPr lang="en-US" sz="1800"/>
              <a:t>SQL DB, Cosmos DB, Blob</a:t>
            </a:r>
            <a:br>
              <a:rPr lang="en-US" sz="1800"/>
            </a:br>
            <a:r>
              <a:rPr lang="en-US" sz="1800"/>
              <a:t>Storage, ADLSv2, and more</a:t>
            </a:r>
          </a:p>
        </p:txBody>
      </p:sp>
    </p:spTree>
    <p:extLst>
      <p:ext uri="{BB962C8B-B14F-4D97-AF65-F5344CB8AC3E}">
        <p14:creationId xmlns:p14="http://schemas.microsoft.com/office/powerpoint/2010/main" val="4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6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00"/>
                                  </p:stCondLst>
                                  <p:childTnLst>
                                    <p:animMotion origin="layout" path="M 0 -2.59259E-6 L 0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200"/>
                                  </p:stCondLst>
                                  <p:childTnLst>
                                    <p:animMotion origin="layout" path="M 1.04167E-6 -1.48148E-6 L 1.04167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700"/>
                                  </p:stCondLst>
                                  <p:childTnLst>
                                    <p:animMotion origin="layout" path="M 0 -2.59259E-6 L 0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700"/>
                                  </p:stCondLst>
                                  <p:childTnLst>
                                    <p:animMotion origin="layout" path="M 0 -2.59259E-6 L 0 0.03542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700"/>
                                  </p:stCondLst>
                                  <p:childTnLst>
                                    <p:animMotion origin="layout" path="M 0 -2.59259E-6 L 0 0.03542 " pathEditMode="relative" rAng="0" ptsTypes="AA">
                                      <p:cBhvr>
                                        <p:cTn id="5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2" grpId="0"/>
      <p:bldP spid="12" grpId="1"/>
      <p:bldP spid="13" grpId="0"/>
      <p:bldP spid="13" grpId="1"/>
      <p:bldP spid="4" grpId="0" animBg="1"/>
      <p:bldP spid="4" grpId="1" animBg="1"/>
      <p:bldP spid="10" grpId="0"/>
      <p:bldP spid="10" grpId="1"/>
      <p:bldP spid="11" grpId="0"/>
      <p:bldP spid="11" grpId="1"/>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F267-55D8-B957-B615-AA8FD33C7876}"/>
            </a:ext>
          </a:extLst>
        </p:cNvPr>
        <p:cNvGrpSpPr/>
        <p:nvPr/>
      </p:nvGrpSpPr>
      <p:grpSpPr>
        <a:xfrm>
          <a:off x="0" y="0"/>
          <a:ext cx="0" cy="0"/>
          <a:chOff x="0" y="0"/>
          <a:chExt cx="0" cy="0"/>
        </a:xfrm>
      </p:grpSpPr>
      <p:sp>
        <p:nvSpPr>
          <p:cNvPr id="3" name="Title 1" hidden="1">
            <a:extLst>
              <a:ext uri="{FF2B5EF4-FFF2-40B4-BE49-F238E27FC236}">
                <a16:creationId xmlns:a16="http://schemas.microsoft.com/office/drawing/2014/main" id="{2AC82A27-E81F-9EE9-A6DF-8474469C1E8B}"/>
              </a:ext>
            </a:extLst>
          </p:cNvPr>
          <p:cNvSpPr txBox="1">
            <a:spLocks noGrp="1"/>
          </p:cNvSpPr>
          <p:nvPr>
            <p:ph type="title" idx="4294967295"/>
          </p:nvPr>
        </p:nvSpPr>
        <p:spPr>
          <a:xfrm>
            <a:off x="585216" y="-890947"/>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CA"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 1/2</a:t>
            </a:r>
          </a:p>
        </p:txBody>
      </p:sp>
      <p:sp>
        <p:nvSpPr>
          <p:cNvPr id="2" name="Title 1">
            <a:extLst>
              <a:ext uri="{FF2B5EF4-FFF2-40B4-BE49-F238E27FC236}">
                <a16:creationId xmlns:a16="http://schemas.microsoft.com/office/drawing/2014/main" id="{B8C4BDE6-6257-0A91-379A-FECFAED3A072}"/>
              </a:ext>
            </a:extLst>
          </p:cNvPr>
          <p:cNvSpPr>
            <a:spLocks/>
          </p:cNvSpPr>
          <p:nvPr/>
        </p:nvSpPr>
        <p:spPr>
          <a:xfrm>
            <a:off x="585216" y="2980408"/>
            <a:ext cx="66751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Tree>
    <p:extLst>
      <p:ext uri="{BB962C8B-B14F-4D97-AF65-F5344CB8AC3E}">
        <p14:creationId xmlns:p14="http://schemas.microsoft.com/office/powerpoint/2010/main" val="8247736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06A2-70EC-3C7B-0DBE-FE6EDF644A2C}"/>
            </a:ext>
          </a:extLst>
        </p:cNvPr>
        <p:cNvGrpSpPr/>
        <p:nvPr/>
      </p:nvGrpSpPr>
      <p:grpSpPr>
        <a:xfrm>
          <a:off x="0" y="0"/>
          <a:ext cx="0" cy="0"/>
          <a:chOff x="0" y="0"/>
          <a:chExt cx="0" cy="0"/>
        </a:xfrm>
      </p:grpSpPr>
      <p:sp>
        <p:nvSpPr>
          <p:cNvPr id="2" name="Title 7" hidden="1">
            <a:extLst>
              <a:ext uri="{FF2B5EF4-FFF2-40B4-BE49-F238E27FC236}">
                <a16:creationId xmlns:a16="http://schemas.microsoft.com/office/drawing/2014/main" id="{9FEEE715-47B0-F169-A6DE-9E4DC65F3C02}"/>
              </a:ext>
            </a:extLst>
          </p:cNvPr>
          <p:cNvSpPr txBox="1">
            <a:spLocks noGrp="1"/>
          </p:cNvSpPr>
          <p:nvPr>
            <p:ph type="title" idx="4294967295"/>
          </p:nvPr>
        </p:nvSpPr>
        <p:spPr>
          <a:xfrm>
            <a:off x="588264" y="-867866"/>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 2/2</a:t>
            </a:r>
          </a:p>
        </p:txBody>
      </p:sp>
      <p:pic>
        <p:nvPicPr>
          <p:cNvPr id="13" name="Graphic 437806336" descr="Azure AI Search icon">
            <a:extLst>
              <a:ext uri="{FF2B5EF4-FFF2-40B4-BE49-F238E27FC236}">
                <a16:creationId xmlns:a16="http://schemas.microsoft.com/office/drawing/2014/main" id="{7DE3BF49-015D-2D92-5A4C-13D2792F5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1716017"/>
            <a:ext cx="1831336" cy="1833155"/>
          </a:xfrm>
          <a:prstGeom prst="rect">
            <a:avLst/>
          </a:prstGeom>
        </p:spPr>
      </p:pic>
      <p:sp>
        <p:nvSpPr>
          <p:cNvPr id="8" name="Title 7">
            <a:extLst>
              <a:ext uri="{FF2B5EF4-FFF2-40B4-BE49-F238E27FC236}">
                <a16:creationId xmlns:a16="http://schemas.microsoft.com/office/drawing/2014/main" id="{15EB5AF4-236C-1B5B-6358-BC6156A6068C}"/>
              </a:ext>
            </a:extLst>
          </p:cNvPr>
          <p:cNvSpPr>
            <a:spLocks/>
          </p:cNvSpPr>
          <p:nvPr/>
        </p:nvSpPr>
        <p:spPr>
          <a:xfrm>
            <a:off x="588264" y="3609132"/>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
        <p:nvSpPr>
          <p:cNvPr id="9" name="Rounded Rectangle 5">
            <a:extLst>
              <a:ext uri="{FF2B5EF4-FFF2-40B4-BE49-F238E27FC236}">
                <a16:creationId xmlns:a16="http://schemas.microsoft.com/office/drawing/2014/main" id="{D171DB16-2EB7-2A7D-67B3-63A9C342A2CE}"/>
              </a:ext>
              <a:ext uri="{C183D7F6-B498-43B3-948B-1728B52AA6E4}">
                <adec:decorative xmlns:adec="http://schemas.microsoft.com/office/drawing/2017/decorative" val="1"/>
              </a:ext>
            </a:extLst>
          </p:cNvPr>
          <p:cNvSpPr/>
          <p:nvPr/>
        </p:nvSpPr>
        <p:spPr bwMode="auto">
          <a:xfrm>
            <a:off x="5068512" y="1473727"/>
            <a:ext cx="6535224" cy="3910546"/>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Content Placeholder 3">
            <a:extLst>
              <a:ext uri="{FF2B5EF4-FFF2-40B4-BE49-F238E27FC236}">
                <a16:creationId xmlns:a16="http://schemas.microsoft.com/office/drawing/2014/main" id="{0CC188EA-B49F-20E1-9E9F-AE09B7BFB269}"/>
              </a:ext>
            </a:extLst>
          </p:cNvPr>
          <p:cNvSpPr txBox="1">
            <a:spLocks/>
          </p:cNvSpPr>
          <p:nvPr/>
        </p:nvSpPr>
        <p:spPr>
          <a:xfrm>
            <a:off x="5571760" y="1771541"/>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Comprehensive search solution</a:t>
            </a:r>
          </a:p>
        </p:txBody>
      </p:sp>
      <p:cxnSp>
        <p:nvCxnSpPr>
          <p:cNvPr id="18" name="Straight Connector 17">
            <a:extLst>
              <a:ext uri="{FF2B5EF4-FFF2-40B4-BE49-F238E27FC236}">
                <a16:creationId xmlns:a16="http://schemas.microsoft.com/office/drawing/2014/main" id="{5623E1CA-C2FE-A2AD-7F72-04DA9645B38B}"/>
              </a:ext>
              <a:ext uri="{C183D7F6-B498-43B3-948B-1728B52AA6E4}">
                <adec:decorative xmlns:adec="http://schemas.microsoft.com/office/drawing/2017/decorative" val="1"/>
              </a:ext>
            </a:extLst>
          </p:cNvPr>
          <p:cNvCxnSpPr>
            <a:cxnSpLocks/>
          </p:cNvCxnSpPr>
          <p:nvPr/>
        </p:nvCxnSpPr>
        <p:spPr>
          <a:xfrm>
            <a:off x="5068511" y="2531021"/>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Content Placeholder 3">
            <a:extLst>
              <a:ext uri="{FF2B5EF4-FFF2-40B4-BE49-F238E27FC236}">
                <a16:creationId xmlns:a16="http://schemas.microsoft.com/office/drawing/2014/main" id="{13F7145A-DB99-C9AA-5F3D-3EDC2221C2B8}"/>
              </a:ext>
            </a:extLst>
          </p:cNvPr>
          <p:cNvSpPr txBox="1">
            <a:spLocks/>
          </p:cNvSpPr>
          <p:nvPr/>
        </p:nvSpPr>
        <p:spPr>
          <a:xfrm>
            <a:off x="5571760" y="2828836"/>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Enterprise-ready </a:t>
            </a:r>
          </a:p>
        </p:txBody>
      </p:sp>
      <p:cxnSp>
        <p:nvCxnSpPr>
          <p:cNvPr id="21" name="Straight Connector 20">
            <a:extLst>
              <a:ext uri="{FF2B5EF4-FFF2-40B4-BE49-F238E27FC236}">
                <a16:creationId xmlns:a16="http://schemas.microsoft.com/office/drawing/2014/main" id="{B420FC6A-AB7F-E71F-7285-E47852EA8A46}"/>
              </a:ext>
              <a:ext uri="{C183D7F6-B498-43B3-948B-1728B52AA6E4}">
                <adec:decorative xmlns:adec="http://schemas.microsoft.com/office/drawing/2017/decorative" val="1"/>
              </a:ext>
            </a:extLst>
          </p:cNvPr>
          <p:cNvCxnSpPr>
            <a:cxnSpLocks/>
          </p:cNvCxnSpPr>
          <p:nvPr/>
        </p:nvCxnSpPr>
        <p:spPr>
          <a:xfrm>
            <a:off x="5068511" y="3588316"/>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Content Placeholder 3">
            <a:extLst>
              <a:ext uri="{FF2B5EF4-FFF2-40B4-BE49-F238E27FC236}">
                <a16:creationId xmlns:a16="http://schemas.microsoft.com/office/drawing/2014/main" id="{B74C5CB1-1272-A885-07F5-9CAA1408E2AB}"/>
              </a:ext>
            </a:extLst>
          </p:cNvPr>
          <p:cNvSpPr txBox="1">
            <a:spLocks/>
          </p:cNvSpPr>
          <p:nvPr/>
        </p:nvSpPr>
        <p:spPr>
          <a:xfrm>
            <a:off x="5571760" y="3886131"/>
            <a:ext cx="6031974" cy="1200329"/>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Integrated with Semantic Kernel, </a:t>
            </a:r>
            <a:r>
              <a:rPr lang="en-US" sz="2400" err="1"/>
              <a:t>LangChain</a:t>
            </a:r>
            <a:r>
              <a:rPr lang="en-US" sz="2400"/>
              <a:t>, </a:t>
            </a:r>
            <a:r>
              <a:rPr lang="en-US" sz="2400" err="1"/>
              <a:t>LlamaIndex</a:t>
            </a:r>
            <a:r>
              <a:rPr lang="en-US" sz="2400"/>
              <a:t>, Azure OpenAI Service, Azure AI Studio, and more</a:t>
            </a:r>
          </a:p>
        </p:txBody>
      </p:sp>
      <p:sp>
        <p:nvSpPr>
          <p:cNvPr id="25" name="Rectangle: Rounded Corners 7">
            <a:extLst>
              <a:ext uri="{FF2B5EF4-FFF2-40B4-BE49-F238E27FC236}">
                <a16:creationId xmlns:a16="http://schemas.microsoft.com/office/drawing/2014/main" id="{06ADE3DF-EE8B-A9FC-950D-DB7803AE0E7A}"/>
              </a:ext>
            </a:extLst>
          </p:cNvPr>
          <p:cNvSpPr/>
          <p:nvPr/>
        </p:nvSpPr>
        <p:spPr>
          <a:xfrm>
            <a:off x="5068509" y="5551010"/>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Azure AI search with vectors </a:t>
            </a:r>
            <a:r>
              <a:rPr kumimoji="0" lang="en-US" sz="1200" b="0" i="0" u="none" strike="noStrike" kern="1200" cap="none" spc="0" normalizeH="0" baseline="0" noProof="0">
                <a:ln>
                  <a:noFill/>
                </a:ln>
                <a:solidFill>
                  <a:schemeClr val="bg1"/>
                </a:solidFill>
                <a:effectLst/>
                <a:uLnTx/>
                <a:uFillTx/>
                <a:latin typeface="+mj-lt"/>
                <a:ea typeface="+mn-ea"/>
                <a:cs typeface="+mn-cs"/>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24990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100"/>
                                  </p:stCondLst>
                                  <p:childTnLst>
                                    <p:animMotion origin="layout" path="M 0 -2.59259E-6 L 0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 -2.59259E-6 L 0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nodeType="withEffect">
                                  <p:stCondLst>
                                    <p:cond delay="0"/>
                                  </p:stCondLst>
                                  <p:childTnLst>
                                    <p:animMotion origin="layout" path="M 0 -2.59259E-6 L 0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p:bldP spid="17" grpId="1"/>
      <p:bldP spid="19" grpId="0"/>
      <p:bldP spid="19" grpId="1"/>
      <p:bldP spid="20" grpId="0"/>
      <p:bldP spid="20" grpId="1"/>
      <p:bldP spid="25" grpId="0" animBg="1"/>
      <p:bldP spid="2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ECA13-37B2-DC22-4D7F-09D930C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83D28-B3DB-D56F-83F6-BE8EA1F91560}"/>
              </a:ext>
            </a:extLst>
          </p:cNvPr>
          <p:cNvSpPr>
            <a:spLocks noGrp="1"/>
          </p:cNvSpPr>
          <p:nvPr>
            <p:ph type="title"/>
          </p:nvPr>
        </p:nvSpPr>
        <p:spPr/>
        <p:txBody>
          <a:bodyPr/>
          <a:lstStyle/>
          <a:p>
            <a:r>
              <a:rPr lang="en-US"/>
              <a:t>Vector search strategies</a:t>
            </a:r>
          </a:p>
        </p:txBody>
      </p:sp>
      <p:sp>
        <p:nvSpPr>
          <p:cNvPr id="18" name="Rectangle: Rounded Corners 7">
            <a:extLst>
              <a:ext uri="{FF2B5EF4-FFF2-40B4-BE49-F238E27FC236}">
                <a16:creationId xmlns:a16="http://schemas.microsoft.com/office/drawing/2014/main" id="{779E61A2-C498-421F-204E-AF4E6CB01694}"/>
              </a:ext>
            </a:extLst>
          </p:cNvPr>
          <p:cNvSpPr/>
          <p:nvPr/>
        </p:nvSpPr>
        <p:spPr>
          <a:xfrm>
            <a:off x="588262" y="6063993"/>
            <a:ext cx="4996080"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Azure AI search with vectors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
        <p:nvSpPr>
          <p:cNvPr id="19" name="Content Placeholder 5">
            <a:extLst>
              <a:ext uri="{FF2B5EF4-FFF2-40B4-BE49-F238E27FC236}">
                <a16:creationId xmlns:a16="http://schemas.microsoft.com/office/drawing/2014/main" id="{18DDE5E4-98F3-E155-906F-DC68D4B6CFA8}"/>
              </a:ext>
            </a:extLst>
          </p:cNvPr>
          <p:cNvSpPr txBox="1">
            <a:spLocks/>
          </p:cNvSpPr>
          <p:nvPr/>
        </p:nvSpPr>
        <p:spPr>
          <a:xfrm>
            <a:off x="599504" y="4037195"/>
            <a:ext cx="5337657" cy="1860686"/>
          </a:xfrm>
          <a:prstGeom prst="round2SameRect">
            <a:avLst>
              <a:gd name="adj1" fmla="val 0"/>
              <a:gd name="adj2" fmla="val 8370"/>
            </a:avLst>
          </a:prstGeom>
          <a:solidFill>
            <a:schemeClr val="bg1">
              <a:lumMod val="95000"/>
              <a:alpha val="90000"/>
            </a:schemeClr>
          </a:solidFill>
        </p:spPr>
        <p:txBody>
          <a:bodyPr vert="horz" lIns="28800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a:solidFill>
                  <a:schemeClr val="accent2">
                    <a:lumMod val="75000"/>
                  </a:schemeClr>
                </a:solidFill>
                <a:effectLst/>
                <a:latin typeface="Consolas" panose="020B0609020204030204" pitchFamily="49" charset="0"/>
              </a:rPr>
              <a:t>r </a:t>
            </a:r>
            <a:r>
              <a:rPr lang="en-US" sz="1400" b="0">
                <a:effectLst/>
                <a:latin typeface="Consolas" panose="020B0609020204030204" pitchFamily="49" charset="0"/>
              </a:rPr>
              <a:t>=</a:t>
            </a:r>
            <a:r>
              <a:rPr lang="en-US" sz="1400" b="0">
                <a:solidFill>
                  <a:schemeClr val="accent2">
                    <a:lumMod val="75000"/>
                  </a:schemeClr>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search_client</a:t>
            </a:r>
            <a:r>
              <a:rPr lang="en-US" sz="1400" b="0" err="1">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effectLst/>
                <a:latin typeface="Consolas" panose="020B0609020204030204" pitchFamily="49" charset="0"/>
              </a:rPr>
              <a:t>=[</a:t>
            </a:r>
            <a:r>
              <a:rPr lang="en-US" sz="1400" b="0" err="1">
                <a:solidFill>
                  <a:srgbClr val="225B62"/>
                </a:solidFill>
                <a:effectLst/>
                <a:latin typeface="Consolas" panose="020B0609020204030204" pitchFamily="49" charset="0"/>
              </a:rPr>
              <a:t>VectorizedQuery</a:t>
            </a:r>
            <a:r>
              <a:rPr lang="en-US" sz="1400" b="0">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effectLst/>
                <a:latin typeface="Consolas" panose="020B0609020204030204" pitchFamily="49" charset="0"/>
              </a:rPr>
              <a:t>=</a:t>
            </a:r>
            <a:r>
              <a:rPr lang="en-US" sz="1400" b="0" err="1">
                <a:solidFill>
                  <a:srgbClr val="005A9F"/>
                </a:solidFill>
                <a:effectLst/>
                <a:latin typeface="Consolas" panose="020B0609020204030204" pitchFamily="49" charset="0"/>
              </a:rPr>
              <a:t>search</a:t>
            </a:r>
            <a:r>
              <a:rPr lang="en-US" sz="1400" b="0" err="1">
                <a:solidFill>
                  <a:schemeClr val="accent2">
                    <a:lumMod val="75000"/>
                  </a:schemeClr>
                </a:solidFill>
                <a:effectLst/>
                <a:latin typeface="Consolas" panose="020B0609020204030204" pitchFamily="49" charset="0"/>
              </a:rPr>
              <a:t>_vector</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effectLst/>
                <a:latin typeface="Consolas" panose="020B0609020204030204" pitchFamily="49" charset="0"/>
              </a:rPr>
              <a:t>=</a:t>
            </a:r>
            <a:r>
              <a:rPr lang="en-US" sz="1400" b="0">
                <a:solidFill>
                  <a:srgbClr val="CE9178"/>
                </a:solidFill>
                <a:effectLst/>
                <a:latin typeface="Consolas" panose="020B0609020204030204" pitchFamily="49" charset="0"/>
              </a:rPr>
              <a:t>"embedding"</a:t>
            </a:r>
            <a:r>
              <a:rPr lang="en-US" sz="1400" b="0">
                <a:effectLst/>
                <a:latin typeface="Consolas" panose="020B0609020204030204" pitchFamily="49" charset="0"/>
              </a:rPr>
              <a:t>)])</a:t>
            </a:r>
          </a:p>
        </p:txBody>
      </p:sp>
      <p:sp>
        <p:nvSpPr>
          <p:cNvPr id="20" name="Content Placeholder 2">
            <a:extLst>
              <a:ext uri="{FF2B5EF4-FFF2-40B4-BE49-F238E27FC236}">
                <a16:creationId xmlns:a16="http://schemas.microsoft.com/office/drawing/2014/main" id="{5948DF86-0195-DE17-F0B0-19113DA3C3B5}"/>
              </a:ext>
            </a:extLst>
          </p:cNvPr>
          <p:cNvSpPr txBox="1">
            <a:spLocks/>
          </p:cNvSpPr>
          <p:nvPr/>
        </p:nvSpPr>
        <p:spPr>
          <a:xfrm>
            <a:off x="874135" y="2082656"/>
            <a:ext cx="4819650" cy="1550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ANN = Approximate Nearest Neighbors</a:t>
            </a:r>
          </a:p>
          <a:p>
            <a:pPr>
              <a:buFont typeface="Arial" panose="020B0604020202020204" pitchFamily="34" charset="0"/>
              <a:buChar char="•"/>
            </a:pPr>
            <a:r>
              <a:rPr lang="en-US" sz="1800"/>
              <a:t>Fast vector search at scale</a:t>
            </a:r>
          </a:p>
          <a:p>
            <a:pPr>
              <a:buFont typeface="Arial" panose="020B0604020202020204" pitchFamily="34" charset="0"/>
              <a:buChar char="•"/>
            </a:pPr>
            <a:r>
              <a:rPr lang="en-US" sz="1800"/>
              <a:t>Uses HNSW, a graph method with excellent performance-recall profile</a:t>
            </a:r>
          </a:p>
          <a:p>
            <a:pPr>
              <a:buFont typeface="Arial" panose="020B0604020202020204" pitchFamily="34" charset="0"/>
              <a:buChar char="•"/>
            </a:pPr>
            <a:r>
              <a:rPr lang="en-US" sz="1800"/>
              <a:t>Fine control over index parameters</a:t>
            </a:r>
          </a:p>
        </p:txBody>
      </p:sp>
      <p:sp>
        <p:nvSpPr>
          <p:cNvPr id="21" name="TextBox 20">
            <a:extLst>
              <a:ext uri="{FF2B5EF4-FFF2-40B4-BE49-F238E27FC236}">
                <a16:creationId xmlns:a16="http://schemas.microsoft.com/office/drawing/2014/main" id="{67B450C4-4CAC-5F0F-4098-0A79DE89AB32}"/>
              </a:ext>
            </a:extLst>
          </p:cNvPr>
          <p:cNvSpPr txBox="1"/>
          <p:nvPr/>
        </p:nvSpPr>
        <p:spPr>
          <a:xfrm>
            <a:off x="874135" y="1608584"/>
            <a:ext cx="4819583"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ANN search</a:t>
            </a:r>
          </a:p>
        </p:txBody>
      </p:sp>
      <p:sp>
        <p:nvSpPr>
          <p:cNvPr id="22" name="Rounded Rectangle 5">
            <a:extLst>
              <a:ext uri="{FF2B5EF4-FFF2-40B4-BE49-F238E27FC236}">
                <a16:creationId xmlns:a16="http://schemas.microsoft.com/office/drawing/2014/main" id="{A68001D5-26A7-AA59-4581-E0570DEE53DE}"/>
              </a:ext>
              <a:ext uri="{C183D7F6-B498-43B3-948B-1728B52AA6E4}">
                <adec:decorative xmlns:adec="http://schemas.microsoft.com/office/drawing/2017/decorative" val="1"/>
              </a:ext>
            </a:extLst>
          </p:cNvPr>
          <p:cNvSpPr/>
          <p:nvPr/>
        </p:nvSpPr>
        <p:spPr bwMode="auto">
          <a:xfrm>
            <a:off x="599815"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Content Placeholder 5">
            <a:extLst>
              <a:ext uri="{FF2B5EF4-FFF2-40B4-BE49-F238E27FC236}">
                <a16:creationId xmlns:a16="http://schemas.microsoft.com/office/drawing/2014/main" id="{5EC9D429-F0FD-CB80-5C01-452AA17AAD7B}"/>
              </a:ext>
            </a:extLst>
          </p:cNvPr>
          <p:cNvSpPr txBox="1">
            <a:spLocks/>
          </p:cNvSpPr>
          <p:nvPr/>
        </p:nvSpPr>
        <p:spPr>
          <a:xfrm>
            <a:off x="6254839" y="4037193"/>
            <a:ext cx="5337657" cy="1860687"/>
          </a:xfrm>
          <a:prstGeom prst="round2SameRect">
            <a:avLst>
              <a:gd name="adj1" fmla="val 0"/>
              <a:gd name="adj2" fmla="val 10762"/>
            </a:avLst>
          </a:prstGeom>
          <a:solidFill>
            <a:schemeClr val="bg1">
              <a:lumMod val="95000"/>
              <a:alpha val="90000"/>
            </a:schemeClr>
          </a:solidFill>
        </p:spPr>
        <p:txBody>
          <a:bodyPr vert="horz" lIns="288000" tIns="45720" rIns="91440" bIns="45720" rtlCol="0" anchor="ctr">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a:solidFill>
                  <a:schemeClr val="accent2">
                    <a:lumMod val="75000"/>
                  </a:schemeClr>
                </a:solidFill>
                <a:effectLst/>
                <a:latin typeface="Consolas" panose="020B0609020204030204" pitchFamily="49" charset="0"/>
              </a:rPr>
              <a:t>r = </a:t>
            </a:r>
            <a:r>
              <a:rPr lang="en-US" sz="1400" b="0" err="1">
                <a:solidFill>
                  <a:schemeClr val="accent2">
                    <a:lumMod val="75000"/>
                  </a:schemeClr>
                </a:solidFill>
                <a:effectLst/>
                <a:latin typeface="Consolas" panose="020B0609020204030204" pitchFamily="49" charset="0"/>
              </a:rPr>
              <a:t>search_client</a:t>
            </a:r>
            <a:r>
              <a:rPr lang="en-US" sz="1400" b="0" err="1">
                <a:solidFill>
                  <a:schemeClr val="tx1"/>
                </a:solidFill>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solidFill>
                  <a:schemeClr val="tx1"/>
                </a:solidFill>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solidFill>
                  <a:srgbClr val="B5CEA8"/>
                </a:solidFill>
                <a:effectLst/>
                <a:latin typeface="Consolas" panose="020B0609020204030204" pitchFamily="49" charset="0"/>
              </a:rPr>
              <a:t>=</a:t>
            </a:r>
            <a:r>
              <a:rPr lang="en-US" sz="1400" b="0">
                <a:solidFill>
                  <a:schemeClr val="tx1"/>
                </a:solidFill>
                <a:effectLst/>
                <a:latin typeface="Consolas" panose="020B0609020204030204" pitchFamily="49" charset="0"/>
              </a:rPr>
              <a:t>[</a:t>
            </a:r>
            <a:r>
              <a:rPr lang="en-US" sz="1400" b="0">
                <a:solidFill>
                  <a:srgbClr val="225B62"/>
                </a:solidFill>
                <a:effectLst/>
                <a:latin typeface="Consolas" panose="020B0609020204030204" pitchFamily="49" charset="0"/>
              </a:rPr>
              <a:t> </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solidFill>
                  <a:schemeClr val="tx1"/>
                </a:solidFill>
                <a:effectLst/>
                <a:latin typeface="Consolas" panose="020B0609020204030204" pitchFamily="49" charset="0"/>
              </a:rPr>
              <a:t>=</a:t>
            </a:r>
            <a:r>
              <a:rPr lang="en-US" sz="1400" b="0" err="1">
                <a:solidFill>
                  <a:srgbClr val="2A446F"/>
                </a:solidFill>
                <a:effectLst/>
                <a:latin typeface="Consolas" panose="020B0609020204030204" pitchFamily="49" charset="0"/>
              </a:rPr>
              <a:t>search_vector</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solidFill>
                  <a:schemeClr val="tx1"/>
                </a:solidFill>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solidFill>
                  <a:schemeClr val="tx1"/>
                </a:solidFill>
                <a:effectLst/>
                <a:latin typeface="Consolas" panose="020B0609020204030204" pitchFamily="49" charset="0"/>
              </a:rPr>
              <a:t>=</a:t>
            </a:r>
            <a:r>
              <a:rPr lang="en-US">
                <a:solidFill>
                  <a:srgbClr val="CE9178"/>
                </a:solidFill>
              </a:rPr>
              <a:t>"embedding"</a:t>
            </a:r>
            <a:r>
              <a:rPr lang="en-US" b="0">
                <a:solidFill>
                  <a:schemeClr val="tx1"/>
                </a:solidFill>
                <a:effectLst/>
                <a:latin typeface="Consolas" panose="020B0609020204030204" pitchFamily="49" charset="0"/>
              </a:rPr>
              <a:t>,</a:t>
            </a:r>
          </a:p>
          <a:p>
            <a:pPr marL="0" indent="0">
              <a:spcBef>
                <a:spcPts val="0"/>
              </a:spcBef>
              <a:buNone/>
            </a:pPr>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exhaustive</a:t>
            </a:r>
            <a:r>
              <a:rPr lang="en-US" b="0">
                <a:solidFill>
                  <a:schemeClr val="tx1"/>
                </a:solidFill>
                <a:effectLst/>
                <a:latin typeface="Consolas" panose="020B0609020204030204" pitchFamily="49" charset="0"/>
              </a:rPr>
              <a:t>=</a:t>
            </a:r>
            <a:r>
              <a:rPr lang="en-US" b="0">
                <a:solidFill>
                  <a:srgbClr val="0078D4"/>
                </a:solidFill>
                <a:effectLst/>
                <a:latin typeface="Consolas" panose="020B0609020204030204" pitchFamily="49" charset="0"/>
              </a:rPr>
              <a:t>True</a:t>
            </a:r>
            <a:r>
              <a:rPr lang="en-US" b="0">
                <a:solidFill>
                  <a:schemeClr val="tx1"/>
                </a:solidFill>
                <a:effectLst/>
                <a:latin typeface="Consolas" panose="020B0609020204030204" pitchFamily="49" charset="0"/>
              </a:rPr>
              <a:t>)])</a:t>
            </a:r>
          </a:p>
        </p:txBody>
      </p:sp>
      <p:sp>
        <p:nvSpPr>
          <p:cNvPr id="25" name="Content Placeholder 6">
            <a:extLst>
              <a:ext uri="{FF2B5EF4-FFF2-40B4-BE49-F238E27FC236}">
                <a16:creationId xmlns:a16="http://schemas.microsoft.com/office/drawing/2014/main" id="{B9937ECD-580F-C034-FAD8-C30CCA738D77}"/>
              </a:ext>
            </a:extLst>
          </p:cNvPr>
          <p:cNvSpPr txBox="1">
            <a:spLocks/>
          </p:cNvSpPr>
          <p:nvPr/>
        </p:nvSpPr>
        <p:spPr>
          <a:xfrm>
            <a:off x="6529159" y="2082656"/>
            <a:ext cx="4908550" cy="160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KNN = K Nearest Neighbors</a:t>
            </a:r>
          </a:p>
          <a:p>
            <a:pPr>
              <a:buFont typeface="Arial" panose="020B0604020202020204" pitchFamily="34" charset="0"/>
              <a:buChar char="•"/>
            </a:pPr>
            <a:r>
              <a:rPr lang="en-US" sz="1800"/>
              <a:t>Per-query or built into schema</a:t>
            </a:r>
          </a:p>
          <a:p>
            <a:pPr>
              <a:buFont typeface="Arial" panose="020B0604020202020204" pitchFamily="34" charset="0"/>
              <a:buChar char="•"/>
            </a:pPr>
            <a:r>
              <a:rPr lang="en-US" sz="1800"/>
              <a:t>Useful to create recall baselines</a:t>
            </a:r>
          </a:p>
          <a:p>
            <a:pPr>
              <a:buFont typeface="Arial" panose="020B0604020202020204" pitchFamily="34" charset="0"/>
              <a:buChar char="•"/>
            </a:pPr>
            <a:r>
              <a:rPr lang="en-US" sz="1800"/>
              <a:t>Scenarios with highly selective filters</a:t>
            </a:r>
          </a:p>
          <a:p>
            <a:pPr lvl="1">
              <a:buFont typeface="Arial" panose="020B0604020202020204" pitchFamily="34" charset="0"/>
              <a:buChar char="•"/>
            </a:pPr>
            <a:r>
              <a:rPr lang="en-US" sz="1800"/>
              <a:t>e.g., dense multi-tenant apps</a:t>
            </a:r>
          </a:p>
        </p:txBody>
      </p:sp>
      <p:sp>
        <p:nvSpPr>
          <p:cNvPr id="26" name="TextBox 25">
            <a:extLst>
              <a:ext uri="{FF2B5EF4-FFF2-40B4-BE49-F238E27FC236}">
                <a16:creationId xmlns:a16="http://schemas.microsoft.com/office/drawing/2014/main" id="{587BEBC4-40E3-ABCC-9AAC-48F6F200F271}"/>
              </a:ext>
            </a:extLst>
          </p:cNvPr>
          <p:cNvSpPr txBox="1"/>
          <p:nvPr/>
        </p:nvSpPr>
        <p:spPr>
          <a:xfrm>
            <a:off x="6529159" y="1608584"/>
            <a:ext cx="3983126"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Exhaustive KNN search</a:t>
            </a:r>
          </a:p>
        </p:txBody>
      </p:sp>
      <p:sp>
        <p:nvSpPr>
          <p:cNvPr id="27" name="Rounded Rectangle 5">
            <a:extLst>
              <a:ext uri="{FF2B5EF4-FFF2-40B4-BE49-F238E27FC236}">
                <a16:creationId xmlns:a16="http://schemas.microsoft.com/office/drawing/2014/main" id="{D2B008A5-6967-0997-A1C7-70A33DA9B8A8}"/>
              </a:ext>
              <a:ext uri="{C183D7F6-B498-43B3-948B-1728B52AA6E4}">
                <adec:decorative xmlns:adec="http://schemas.microsoft.com/office/drawing/2017/decorative" val="1"/>
              </a:ext>
            </a:extLst>
          </p:cNvPr>
          <p:cNvSpPr/>
          <p:nvPr/>
        </p:nvSpPr>
        <p:spPr bwMode="auto">
          <a:xfrm>
            <a:off x="6254839"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Tree>
    <p:extLst>
      <p:ext uri="{BB962C8B-B14F-4D97-AF65-F5344CB8AC3E}">
        <p14:creationId xmlns:p14="http://schemas.microsoft.com/office/powerpoint/2010/main" val="139288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1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2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100"/>
                                  </p:stCondLst>
                                  <p:childTnLst>
                                    <p:animMotion origin="layout" path="M 0 -2.59259E-6 L 0 0.03542 " pathEditMode="relative" rAng="0" ptsTypes="AA">
                                      <p:cBhvr>
                                        <p:cTn id="4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p:bldP spid="20" grpId="1"/>
      <p:bldP spid="21" grpId="0"/>
      <p:bldP spid="21" grpId="1"/>
      <p:bldP spid="22" grpId="0" animBg="1"/>
      <p:bldP spid="22" grpId="1" animBg="1"/>
      <p:bldP spid="24" grpId="0" animBg="1"/>
      <p:bldP spid="24" grpId="1" animBg="1"/>
      <p:bldP spid="25" grpId="0"/>
      <p:bldP spid="25" grpId="1"/>
      <p:bldP spid="26" grpId="0"/>
      <p:bldP spid="26" grpId="1"/>
      <p:bldP spid="27" grpId="0" animBg="1"/>
      <p:bldP spid="2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112-52AD-9708-2B84-A2205EA9C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3C242-668B-3D01-A546-F9CA4AD6EE5E}"/>
              </a:ext>
            </a:extLst>
          </p:cNvPr>
          <p:cNvSpPr>
            <a:spLocks noGrp="1"/>
          </p:cNvSpPr>
          <p:nvPr>
            <p:ph type="title"/>
          </p:nvPr>
        </p:nvSpPr>
        <p:spPr/>
        <p:txBody>
          <a:bodyPr/>
          <a:lstStyle/>
          <a:p>
            <a:r>
              <a:rPr lang="en-US"/>
              <a:t>Rich vector search query capabilities</a:t>
            </a:r>
          </a:p>
        </p:txBody>
      </p:sp>
      <p:sp>
        <p:nvSpPr>
          <p:cNvPr id="11" name="Rounded Rectangle 5">
            <a:extLst>
              <a:ext uri="{FF2B5EF4-FFF2-40B4-BE49-F238E27FC236}">
                <a16:creationId xmlns:a16="http://schemas.microsoft.com/office/drawing/2014/main" id="{1762155D-6F42-3AD4-E6D7-66D99396CCF4}"/>
              </a:ext>
              <a:ext uri="{C183D7F6-B498-43B3-948B-1728B52AA6E4}">
                <adec:decorative xmlns:adec="http://schemas.microsoft.com/office/drawing/2017/decorative" val="1"/>
              </a:ext>
            </a:extLst>
          </p:cNvPr>
          <p:cNvSpPr/>
          <p:nvPr/>
        </p:nvSpPr>
        <p:spPr bwMode="auto">
          <a:xfrm>
            <a:off x="588262" y="1321837"/>
            <a:ext cx="5185009" cy="2494799"/>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Rectangle: Rounded Corners 7">
            <a:extLst>
              <a:ext uri="{FF2B5EF4-FFF2-40B4-BE49-F238E27FC236}">
                <a16:creationId xmlns:a16="http://schemas.microsoft.com/office/drawing/2014/main" id="{69294DC9-E8BE-7CA6-1446-28A012EE284C}"/>
              </a:ext>
            </a:extLst>
          </p:cNvPr>
          <p:cNvSpPr/>
          <p:nvPr/>
        </p:nvSpPr>
        <p:spPr>
          <a:xfrm>
            <a:off x="734564" y="1492898"/>
            <a:ext cx="199475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Filtered vector search</a:t>
            </a:r>
          </a:p>
        </p:txBody>
      </p:sp>
      <p:sp>
        <p:nvSpPr>
          <p:cNvPr id="9" name="Content Placeholder 2">
            <a:extLst>
              <a:ext uri="{FF2B5EF4-FFF2-40B4-BE49-F238E27FC236}">
                <a16:creationId xmlns:a16="http://schemas.microsoft.com/office/drawing/2014/main" id="{4E7A80DF-CE28-F6BA-81A0-9CC0C2951EBD}"/>
              </a:ext>
            </a:extLst>
          </p:cNvPr>
          <p:cNvSpPr txBox="1">
            <a:spLocks/>
          </p:cNvSpPr>
          <p:nvPr/>
        </p:nvSpPr>
        <p:spPr>
          <a:xfrm>
            <a:off x="847150" y="1863609"/>
            <a:ext cx="4619071" cy="17974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Scope to date ranges, categories, geographic distances, access control groups, etc.</a:t>
            </a:r>
          </a:p>
          <a:p>
            <a:pPr marL="180975" lvl="1" indent="-171450">
              <a:buFont typeface="Arial" panose="020B0604020202020204" pitchFamily="34" charset="0"/>
              <a:buChar char="•"/>
            </a:pPr>
            <a:r>
              <a:rPr lang="en-US" sz="1400"/>
              <a:t>Rich filter expressions</a:t>
            </a:r>
          </a:p>
          <a:p>
            <a:pPr marL="180975" lvl="1" indent="-171450">
              <a:buFont typeface="Arial" panose="020B0604020202020204" pitchFamily="34" charset="0"/>
              <a:buChar char="•"/>
            </a:pPr>
            <a:r>
              <a:rPr lang="en-US" sz="1400"/>
              <a:t>Pre-/post-filtering</a:t>
            </a:r>
          </a:p>
          <a:p>
            <a:pPr marL="401638" lvl="2" indent="-169863">
              <a:buFont typeface="Arial" panose="020B0604020202020204" pitchFamily="34" charset="0"/>
              <a:buChar char="•"/>
            </a:pPr>
            <a:r>
              <a:rPr lang="en-US" sz="1200"/>
              <a:t>Pre-filter: great for selective filters, no recall disruption</a:t>
            </a:r>
          </a:p>
          <a:p>
            <a:pPr marL="401638" lvl="2" indent="-169863">
              <a:buFont typeface="Arial" panose="020B0604020202020204" pitchFamily="34" charset="0"/>
              <a:buChar char="•"/>
            </a:pPr>
            <a:r>
              <a:rPr lang="en-US" sz="1200"/>
              <a:t>Post-filter: better for low-selectivity filters,</a:t>
            </a:r>
            <a:br>
              <a:rPr lang="en-US" sz="1200"/>
            </a:br>
            <a:r>
              <a:rPr lang="en-US" sz="1200"/>
              <a:t>but watch for empty results</a:t>
            </a:r>
          </a:p>
          <a:p>
            <a:pPr marL="401638" lvl="2" indent="0">
              <a:buFont typeface="Wingdings" panose="05000000000000000000" pitchFamily="2" charset="2"/>
              <a:buNone/>
            </a:pPr>
            <a:r>
              <a:rPr lang="en-US" sz="1200">
                <a:hlinkClick r:id="rId3"/>
              </a:rPr>
              <a:t>https://learn.microsoft.com/azure/search/vector-search-filters</a:t>
            </a:r>
            <a:endParaRPr lang="en-US" sz="1200"/>
          </a:p>
        </p:txBody>
      </p:sp>
      <p:sp>
        <p:nvSpPr>
          <p:cNvPr id="6" name="Content Placeholder 5">
            <a:extLst>
              <a:ext uri="{FF2B5EF4-FFF2-40B4-BE49-F238E27FC236}">
                <a16:creationId xmlns:a16="http://schemas.microsoft.com/office/drawing/2014/main" id="{D2C18968-0190-ED49-0ED4-2D9EDD908A80}"/>
              </a:ext>
            </a:extLst>
          </p:cNvPr>
          <p:cNvSpPr txBox="1">
            <a:spLocks/>
          </p:cNvSpPr>
          <p:nvPr/>
        </p:nvSpPr>
        <p:spPr>
          <a:xfrm>
            <a:off x="5977058" y="1321837"/>
            <a:ext cx="6214942" cy="2494800"/>
          </a:xfrm>
          <a:prstGeom prst="rect">
            <a:avLst/>
          </a:prstGeom>
          <a:solidFill>
            <a:schemeClr val="bg1">
              <a:lumMod val="95000"/>
              <a:alpha val="90000"/>
            </a:schemeClr>
          </a:solidFill>
        </p:spPr>
        <p:txBody>
          <a:bodyPr vert="horz" lIns="180000" tIns="180000" rIns="180000" bIns="180000" rtlCol="0" anchor="ctr">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r>
              <a:rPr lang="en-US">
                <a:solidFill>
                  <a:schemeClr val="tx1"/>
                </a:solidFill>
              </a:rPr>
              <a:t>[</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err="1">
                <a:solidFill>
                  <a:schemeClr val="accent2">
                    <a:lumMod val="75000"/>
                  </a:schemeClr>
                </a:solidFill>
                <a:effectLst/>
                <a:latin typeface="Consolas" panose="020B0609020204030204" pitchFamily="49" charset="0"/>
              </a:rPr>
              <a:t>query_vector</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"embedding"</a:t>
            </a:r>
            <a:r>
              <a:rPr lang="en-US" b="0">
                <a:solidFill>
                  <a:schemeClr val="tx1"/>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vector_filter_mode</a:t>
            </a:r>
            <a:r>
              <a:rPr lang="en-US" b="0">
                <a:solidFill>
                  <a:schemeClr val="tx1"/>
                </a:solidFill>
                <a:effectLst/>
                <a:latin typeface="Consolas" panose="020B0609020204030204" pitchFamily="49" charset="0"/>
              </a:rPr>
              <a:t>=</a:t>
            </a:r>
            <a:r>
              <a:rPr lang="en-US" b="0" err="1">
                <a:solidFill>
                  <a:srgbClr val="225B62"/>
                </a:solidFill>
                <a:effectLst/>
                <a:latin typeface="Consolas" panose="020B0609020204030204" pitchFamily="49" charset="0"/>
              </a:rPr>
              <a:t>VectorFilterMode</a:t>
            </a:r>
            <a:r>
              <a:rPr lang="en-US" b="0" err="1">
                <a:solidFill>
                  <a:schemeClr val="tx1"/>
                </a:solidFill>
                <a:effectLst/>
                <a:latin typeface="Consolas" panose="020B0609020204030204" pitchFamily="49" charset="0"/>
              </a:rPr>
              <a:t>.</a:t>
            </a:r>
            <a:r>
              <a:rPr lang="en-US" b="0" err="1">
                <a:solidFill>
                  <a:srgbClr val="0078D4"/>
                </a:solidFill>
                <a:effectLst/>
                <a:latin typeface="Consolas" panose="020B0609020204030204" pitchFamily="49" charset="0"/>
              </a:rPr>
              <a:t>PRE_FILTER</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filter</a:t>
            </a:r>
            <a:r>
              <a:rPr lang="en-US" b="0">
                <a:solidFill>
                  <a:schemeClr val="tx1"/>
                </a:solidFill>
                <a:effectLst/>
                <a:latin typeface="Consolas" panose="020B0609020204030204" pitchFamily="49" charset="0"/>
              </a:rPr>
              <a:t>=</a:t>
            </a:r>
          </a:p>
          <a:p>
            <a:r>
              <a:rPr lang="en-US">
                <a:solidFill>
                  <a:srgbClr val="D4D4D4"/>
                </a:solidFill>
              </a:rPr>
              <a:t>    </a:t>
            </a:r>
            <a:r>
              <a:rPr lang="en-US" b="0">
                <a:solidFill>
                  <a:srgbClr val="73262F"/>
                </a:solidFill>
                <a:effectLst/>
                <a:latin typeface="Consolas" panose="020B0609020204030204" pitchFamily="49" charset="0"/>
              </a:rPr>
              <a:t>"tag eq 'perks' and created </a:t>
            </a:r>
            <a:r>
              <a:rPr lang="en-US" b="0" err="1">
                <a:solidFill>
                  <a:srgbClr val="73262F"/>
                </a:solidFill>
                <a:effectLst/>
                <a:latin typeface="Consolas" panose="020B0609020204030204" pitchFamily="49" charset="0"/>
              </a:rPr>
              <a:t>gt</a:t>
            </a:r>
            <a:r>
              <a:rPr lang="en-US" b="0">
                <a:solidFill>
                  <a:srgbClr val="73262F"/>
                </a:solidFill>
                <a:effectLst/>
                <a:latin typeface="Consolas" panose="020B0609020204030204" pitchFamily="49" charset="0"/>
              </a:rPr>
              <a:t> 2023-11-15T00:00:00Z"</a:t>
            </a:r>
            <a:r>
              <a:rPr lang="en-US" b="0">
                <a:solidFill>
                  <a:schemeClr val="tx1"/>
                </a:solidFill>
                <a:effectLst/>
                <a:latin typeface="Consolas" panose="020B0609020204030204" pitchFamily="49" charset="0"/>
              </a:rPr>
              <a:t>)</a:t>
            </a:r>
            <a:endParaRPr lang="en-US">
              <a:solidFill>
                <a:schemeClr val="tx1"/>
              </a:solidFill>
            </a:endParaRPr>
          </a:p>
        </p:txBody>
      </p:sp>
      <p:sp>
        <p:nvSpPr>
          <p:cNvPr id="18" name="Rounded Rectangle 5">
            <a:extLst>
              <a:ext uri="{FF2B5EF4-FFF2-40B4-BE49-F238E27FC236}">
                <a16:creationId xmlns:a16="http://schemas.microsoft.com/office/drawing/2014/main" id="{26A8D61A-2EBC-4A0B-CA7F-A1299283A698}"/>
              </a:ext>
              <a:ext uri="{C183D7F6-B498-43B3-948B-1728B52AA6E4}">
                <adec:decorative xmlns:adec="http://schemas.microsoft.com/office/drawing/2017/decorative" val="1"/>
              </a:ext>
            </a:extLst>
          </p:cNvPr>
          <p:cNvSpPr/>
          <p:nvPr/>
        </p:nvSpPr>
        <p:spPr bwMode="auto">
          <a:xfrm>
            <a:off x="588262" y="3939531"/>
            <a:ext cx="5185009" cy="1425571"/>
          </a:xfrm>
          <a:prstGeom prst="roundRect">
            <a:avLst>
              <a:gd name="adj" fmla="val 758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Rectangle: Rounded Corners 7">
            <a:extLst>
              <a:ext uri="{FF2B5EF4-FFF2-40B4-BE49-F238E27FC236}">
                <a16:creationId xmlns:a16="http://schemas.microsoft.com/office/drawing/2014/main" id="{1BF90A58-AB5D-7CB0-FA4B-A18182A27E3F}"/>
              </a:ext>
            </a:extLst>
          </p:cNvPr>
          <p:cNvSpPr/>
          <p:nvPr/>
        </p:nvSpPr>
        <p:spPr>
          <a:xfrm>
            <a:off x="786862" y="4110592"/>
            <a:ext cx="207074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Multi-vector scenarios</a:t>
            </a:r>
          </a:p>
        </p:txBody>
      </p:sp>
      <p:sp>
        <p:nvSpPr>
          <p:cNvPr id="19" name="Content Placeholder 2">
            <a:extLst>
              <a:ext uri="{FF2B5EF4-FFF2-40B4-BE49-F238E27FC236}">
                <a16:creationId xmlns:a16="http://schemas.microsoft.com/office/drawing/2014/main" id="{D2BC722C-5438-63D3-5AD5-BB202C51B657}"/>
              </a:ext>
            </a:extLst>
          </p:cNvPr>
          <p:cNvSpPr txBox="1">
            <a:spLocks/>
          </p:cNvSpPr>
          <p:nvPr/>
        </p:nvSpPr>
        <p:spPr>
          <a:xfrm>
            <a:off x="847150" y="4487638"/>
            <a:ext cx="4934111" cy="7325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Multiple vector fields per document</a:t>
            </a:r>
          </a:p>
          <a:p>
            <a:pPr marL="180975" lvl="1" indent="-171450">
              <a:buFont typeface="Arial" panose="020B0604020202020204" pitchFamily="34" charset="0"/>
              <a:buChar char="•"/>
            </a:pPr>
            <a:r>
              <a:rPr lang="en-US" sz="1400"/>
              <a:t>Multi-vector queries</a:t>
            </a:r>
          </a:p>
          <a:p>
            <a:pPr marL="180975" lvl="1" indent="-171450">
              <a:buFont typeface="Arial" panose="020B0604020202020204" pitchFamily="34" charset="0"/>
              <a:buChar char="•"/>
            </a:pPr>
            <a:r>
              <a:rPr lang="en-US" sz="1400"/>
              <a:t>Can mix and match as needed</a:t>
            </a:r>
            <a:endParaRPr lang="en-US" sz="1100"/>
          </a:p>
        </p:txBody>
      </p:sp>
      <p:sp>
        <p:nvSpPr>
          <p:cNvPr id="7" name="Content Placeholder 5">
            <a:extLst>
              <a:ext uri="{FF2B5EF4-FFF2-40B4-BE49-F238E27FC236}">
                <a16:creationId xmlns:a16="http://schemas.microsoft.com/office/drawing/2014/main" id="{CCF99D2A-18E3-CB14-58AB-072F6CEA0D74}"/>
              </a:ext>
            </a:extLst>
          </p:cNvPr>
          <p:cNvSpPr txBox="1">
            <a:spLocks/>
          </p:cNvSpPr>
          <p:nvPr/>
        </p:nvSpPr>
        <p:spPr>
          <a:xfrm>
            <a:off x="5977058" y="3933329"/>
            <a:ext cx="6214942" cy="2496407"/>
          </a:xfrm>
          <a:prstGeom prst="rect">
            <a:avLst/>
          </a:prstGeom>
          <a:solidFill>
            <a:schemeClr val="bg1">
              <a:lumMod val="95000"/>
              <a:alpha val="90000"/>
            </a:schemeClr>
          </a:solidFill>
        </p:spPr>
        <p:txBody>
          <a:bodyPr vert="horz" lIns="180000" tIns="180000" rIns="180000" bIns="180000" rtlCol="0">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a:solidFill>
                  <a:srgbClr val="2A446F"/>
                </a:solidFill>
              </a:rPr>
              <a:t>query1</a:t>
            </a:r>
            <a:r>
              <a:rPr lang="en-US">
                <a:solidFill>
                  <a:schemeClr val="tx1"/>
                </a:solidFill>
              </a:rPr>
              <a:t>,</a:t>
            </a:r>
            <a:r>
              <a:rPr lang="en-US"/>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err="1">
                <a:solidFill>
                  <a:srgbClr val="73262F"/>
                </a:solidFill>
              </a:rPr>
              <a:t>body</a:t>
            </a:r>
            <a:r>
              <a:rPr lang="en-US" b="0" err="1">
                <a:solidFill>
                  <a:srgbClr val="73262F"/>
                </a:solidFill>
                <a:effectLst/>
                <a:latin typeface="Consolas" panose="020B0609020204030204" pitchFamily="49" charset="0"/>
              </a:rPr>
              <a:t>_vector</a:t>
            </a:r>
            <a:r>
              <a:rPr lang="en-US" b="0">
                <a:solidFill>
                  <a:srgbClr val="73262F"/>
                </a:solidFill>
                <a:effectLst/>
                <a:latin typeface="Consolas" panose="020B0609020204030204" pitchFamily="49" charset="0"/>
              </a:rPr>
              <a:t>"</a:t>
            </a:r>
            <a:r>
              <a:rPr lang="en-US">
                <a:solidFill>
                  <a:schemeClr val="tx1"/>
                </a:solidFill>
              </a:rPr>
              <a:t>,</a:t>
            </a:r>
            <a:endParaRPr lang="en-US" b="0">
              <a:solidFill>
                <a:schemeClr val="tx1"/>
              </a:solidFill>
              <a:effectLst/>
              <a:latin typeface="Consolas" panose="020B0609020204030204" pitchFamily="49" charset="0"/>
            </a:endParaRP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a:solidFill>
                  <a:srgbClr val="2A446F"/>
                </a:solidFill>
                <a:effectLst/>
                <a:latin typeface="Consolas" panose="020B0609020204030204" pitchFamily="49" charset="0"/>
              </a:rPr>
              <a:t>query2</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b="0" err="1">
                <a:solidFill>
                  <a:srgbClr val="73262F"/>
                </a:solidFill>
                <a:effectLst/>
                <a:latin typeface="Consolas" panose="020B0609020204030204" pitchFamily="49" charset="0"/>
              </a:rPr>
              <a:t>title_vector</a:t>
            </a:r>
            <a:r>
              <a:rPr lang="en-US" b="0">
                <a:solidFill>
                  <a:srgbClr val="73262F"/>
                </a:solidFill>
                <a:effectLst/>
                <a:latin typeface="Consolas" panose="020B0609020204030204" pitchFamily="49" charset="0"/>
              </a:rPr>
              <a:t>"</a:t>
            </a:r>
            <a:r>
              <a:rPr lang="en-US" b="0">
                <a:solidFill>
                  <a:schemeClr val="tx1"/>
                </a:solidFill>
                <a:effectLst/>
                <a:latin typeface="Consolas" panose="020B0609020204030204" pitchFamily="49" charset="0"/>
              </a:rPr>
              <a:t>,</a:t>
            </a:r>
          </a:p>
          <a:p>
            <a:r>
              <a:rPr lang="en-US">
                <a:solidFill>
                  <a:srgbClr val="CE9178"/>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b="0">
                <a:solidFill>
                  <a:schemeClr val="tx1"/>
                </a:solidFill>
                <a:effectLst/>
                <a:latin typeface="Consolas" panose="020B0609020204030204" pitchFamily="49" charset="0"/>
              </a:rPr>
              <a:t>])</a:t>
            </a:r>
            <a:endParaRPr lang="en-US">
              <a:solidFill>
                <a:schemeClr val="tx1"/>
              </a:solidFill>
            </a:endParaRPr>
          </a:p>
        </p:txBody>
      </p:sp>
    </p:spTree>
    <p:extLst>
      <p:ext uri="{BB962C8B-B14F-4D97-AF65-F5344CB8AC3E}">
        <p14:creationId xmlns:p14="http://schemas.microsoft.com/office/powerpoint/2010/main" val="2896123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9" grpId="0"/>
      <p:bldP spid="9" grpId="1"/>
      <p:bldP spid="6" grpId="0" animBg="1"/>
      <p:bldP spid="6" grpId="1" animBg="1"/>
      <p:bldP spid="18" grpId="0" animBg="1"/>
      <p:bldP spid="18" grpId="1" animBg="1"/>
      <p:bldP spid="20" grpId="0" animBg="1"/>
      <p:bldP spid="20" grpId="1" animBg="1"/>
      <p:bldP spid="19" grpId="0"/>
      <p:bldP spid="19" grpId="1"/>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8145-FAF8-736E-EB2C-B8D4943B98B3}"/>
            </a:ext>
          </a:extLst>
        </p:cNvPr>
        <p:cNvGrpSpPr/>
        <p:nvPr/>
      </p:nvGrpSpPr>
      <p:grpSpPr>
        <a:xfrm>
          <a:off x="0" y="0"/>
          <a:ext cx="0" cy="0"/>
          <a:chOff x="0" y="0"/>
          <a:chExt cx="0" cy="0"/>
        </a:xfrm>
      </p:grpSpPr>
      <p:sp>
        <p:nvSpPr>
          <p:cNvPr id="16" name="Rounded Rectangle 1">
            <a:extLst>
              <a:ext uri="{FF2B5EF4-FFF2-40B4-BE49-F238E27FC236}">
                <a16:creationId xmlns:a16="http://schemas.microsoft.com/office/drawing/2014/main" id="{3F180A86-A342-8C96-2E1F-C6F81CEF2934}"/>
              </a:ext>
              <a:ext uri="{C183D7F6-B498-43B3-948B-1728B52AA6E4}">
                <adec:decorative xmlns:adec="http://schemas.microsoft.com/office/drawing/2017/decorative" val="1"/>
              </a:ext>
            </a:extLst>
          </p:cNvPr>
          <p:cNvSpPr/>
          <p:nvPr/>
        </p:nvSpPr>
        <p:spPr bwMode="auto">
          <a:xfrm>
            <a:off x="585217" y="3345696"/>
            <a:ext cx="11021566" cy="1993900"/>
          </a:xfrm>
          <a:prstGeom prst="roundRect">
            <a:avLst>
              <a:gd name="adj" fmla="val 715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F009BFB2-E359-4F87-3EF3-0353B5E629CB}"/>
              </a:ext>
            </a:extLst>
          </p:cNvPr>
          <p:cNvSpPr>
            <a:spLocks noGrp="1"/>
          </p:cNvSpPr>
          <p:nvPr>
            <p:ph type="title"/>
          </p:nvPr>
        </p:nvSpPr>
        <p:spPr/>
        <p:txBody>
          <a:bodyPr/>
          <a:lstStyle/>
          <a:p>
            <a:r>
              <a:rPr lang="en-US"/>
              <a:t>Search multi-modal vectors</a:t>
            </a:r>
          </a:p>
        </p:txBody>
      </p:sp>
      <p:sp>
        <p:nvSpPr>
          <p:cNvPr id="4" name="Rounded Rectangle 1">
            <a:extLst>
              <a:ext uri="{FF2B5EF4-FFF2-40B4-BE49-F238E27FC236}">
                <a16:creationId xmlns:a16="http://schemas.microsoft.com/office/drawing/2014/main" id="{F51EFBB1-5626-36AA-065F-C171909AAA34}"/>
              </a:ext>
              <a:ext uri="{C183D7F6-B498-43B3-948B-1728B52AA6E4}">
                <adec:decorative xmlns:adec="http://schemas.microsoft.com/office/drawing/2017/decorative" val="1"/>
              </a:ext>
            </a:extLst>
          </p:cNvPr>
          <p:cNvSpPr/>
          <p:nvPr/>
        </p:nvSpPr>
        <p:spPr bwMode="auto">
          <a:xfrm>
            <a:off x="585217" y="1820862"/>
            <a:ext cx="11021566" cy="1993900"/>
          </a:xfrm>
          <a:prstGeom prst="roundRect">
            <a:avLst>
              <a:gd name="adj" fmla="val 7154"/>
            </a:avLst>
          </a:prstGeom>
          <a:solidFill>
            <a:schemeClr val="bg1"/>
          </a:solid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 name="Graphic 38" descr="Image icon">
            <a:extLst>
              <a:ext uri="{FF2B5EF4-FFF2-40B4-BE49-F238E27FC236}">
                <a16:creationId xmlns:a16="http://schemas.microsoft.com/office/drawing/2014/main" id="{9CDD8121-5957-B160-EE08-0D71D2F70030}"/>
              </a:ext>
            </a:extLst>
          </p:cNvPr>
          <p:cNvSpPr/>
          <p:nvPr/>
        </p:nvSpPr>
        <p:spPr>
          <a:xfrm>
            <a:off x="1438443" y="2573564"/>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0" name="Straight Connector 9">
            <a:extLst>
              <a:ext uri="{FF2B5EF4-FFF2-40B4-BE49-F238E27FC236}">
                <a16:creationId xmlns:a16="http://schemas.microsoft.com/office/drawing/2014/main" id="{FE8BF754-7D03-B85B-32A5-A31B9B9704DE}"/>
              </a:ext>
              <a:ext uri="{C183D7F6-B498-43B3-948B-1728B52AA6E4}">
                <adec:decorative xmlns:adec="http://schemas.microsoft.com/office/drawing/2017/decorative" val="1"/>
              </a:ext>
            </a:extLst>
          </p:cNvPr>
          <p:cNvCxnSpPr>
            <a:cxnSpLocks/>
          </p:cNvCxnSpPr>
          <p:nvPr/>
        </p:nvCxnSpPr>
        <p:spPr>
          <a:xfrm>
            <a:off x="2772450"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Graphic 34" descr="Headphones icon">
            <a:extLst>
              <a:ext uri="{FF2B5EF4-FFF2-40B4-BE49-F238E27FC236}">
                <a16:creationId xmlns:a16="http://schemas.microsoft.com/office/drawing/2014/main" id="{964BA034-14D3-9D9B-E34F-DB70B543BAC9}"/>
              </a:ext>
            </a:extLst>
          </p:cNvPr>
          <p:cNvSpPr/>
          <p:nvPr/>
        </p:nvSpPr>
        <p:spPr>
          <a:xfrm>
            <a:off x="3617960" y="2546425"/>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1" name="Straight Connector 10">
            <a:extLst>
              <a:ext uri="{FF2B5EF4-FFF2-40B4-BE49-F238E27FC236}">
                <a16:creationId xmlns:a16="http://schemas.microsoft.com/office/drawing/2014/main" id="{2B3ED3F8-BF6B-E9BA-5B45-B08D19E7B1F3}"/>
              </a:ext>
              <a:ext uri="{C183D7F6-B498-43B3-948B-1728B52AA6E4}">
                <adec:decorative xmlns:adec="http://schemas.microsoft.com/office/drawing/2017/decorative" val="1"/>
              </a:ext>
            </a:extLst>
          </p:cNvPr>
          <p:cNvCxnSpPr>
            <a:cxnSpLocks/>
          </p:cNvCxnSpPr>
          <p:nvPr/>
        </p:nvCxnSpPr>
        <p:spPr>
          <a:xfrm>
            <a:off x="5001705"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Graphic 32" descr="Video camera icon">
            <a:extLst>
              <a:ext uri="{FF2B5EF4-FFF2-40B4-BE49-F238E27FC236}">
                <a16:creationId xmlns:a16="http://schemas.microsoft.com/office/drawing/2014/main" id="{B2B6BECA-480B-F09B-D776-548B198D6575}"/>
              </a:ext>
            </a:extLst>
          </p:cNvPr>
          <p:cNvSpPr/>
          <p:nvPr/>
        </p:nvSpPr>
        <p:spPr>
          <a:xfrm>
            <a:off x="5842677" y="2614272"/>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2" name="Straight Connector 11">
            <a:extLst>
              <a:ext uri="{FF2B5EF4-FFF2-40B4-BE49-F238E27FC236}">
                <a16:creationId xmlns:a16="http://schemas.microsoft.com/office/drawing/2014/main" id="{917B680F-49B9-289B-28E1-D54F128D2666}"/>
              </a:ext>
              <a:ext uri="{C183D7F6-B498-43B3-948B-1728B52AA6E4}">
                <adec:decorative xmlns:adec="http://schemas.microsoft.com/office/drawing/2017/decorative" val="1"/>
              </a:ext>
            </a:extLst>
          </p:cNvPr>
          <p:cNvCxnSpPr>
            <a:cxnSpLocks/>
          </p:cNvCxnSpPr>
          <p:nvPr/>
        </p:nvCxnSpPr>
        <p:spPr>
          <a:xfrm>
            <a:off x="7226422"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Graphic 4" descr="Routing icon">
            <a:extLst>
              <a:ext uri="{FF2B5EF4-FFF2-40B4-BE49-F238E27FC236}">
                <a16:creationId xmlns:a16="http://schemas.microsoft.com/office/drawing/2014/main" id="{D12727C4-B6CE-FA02-9EF9-6216D344AC3D}"/>
              </a:ext>
            </a:extLst>
          </p:cNvPr>
          <p:cNvSpPr/>
          <p:nvPr/>
        </p:nvSpPr>
        <p:spPr>
          <a:xfrm>
            <a:off x="8067394" y="2546406"/>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30804D2F-DC17-F30E-AC10-04FAD7D0ADED}"/>
              </a:ext>
              <a:ext uri="{C183D7F6-B498-43B3-948B-1728B52AA6E4}">
                <adec:decorative xmlns:adec="http://schemas.microsoft.com/office/drawing/2017/decorative" val="1"/>
              </a:ext>
            </a:extLst>
          </p:cNvPr>
          <p:cNvCxnSpPr>
            <a:cxnSpLocks/>
          </p:cNvCxnSpPr>
          <p:nvPr/>
        </p:nvCxnSpPr>
        <p:spPr>
          <a:xfrm>
            <a:off x="9451228"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Freeform: Shape 7" descr="Document icon">
            <a:extLst>
              <a:ext uri="{FF2B5EF4-FFF2-40B4-BE49-F238E27FC236}">
                <a16:creationId xmlns:a16="http://schemas.microsoft.com/office/drawing/2014/main" id="{F0806FD9-2BFD-F0FD-7547-37E053576FD4}"/>
              </a:ext>
            </a:extLst>
          </p:cNvPr>
          <p:cNvSpPr/>
          <p:nvPr/>
        </p:nvSpPr>
        <p:spPr>
          <a:xfrm>
            <a:off x="10292200" y="2546425"/>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Content Placeholder 2">
            <a:extLst>
              <a:ext uri="{FF2B5EF4-FFF2-40B4-BE49-F238E27FC236}">
                <a16:creationId xmlns:a16="http://schemas.microsoft.com/office/drawing/2014/main" id="{E2393B87-A358-6B8C-0F23-7FC25A62F3DB}"/>
              </a:ext>
            </a:extLst>
          </p:cNvPr>
          <p:cNvSpPr txBox="1">
            <a:spLocks/>
          </p:cNvSpPr>
          <p:nvPr/>
        </p:nvSpPr>
        <p:spPr>
          <a:xfrm>
            <a:off x="918023" y="3814755"/>
            <a:ext cx="10226227" cy="1524841"/>
          </a:xfrm>
          <a:prstGeom prst="rect">
            <a:avLst/>
          </a:prstGeom>
        </p:spPr>
        <p:txBody>
          <a:bodyPr vert="horz" lIns="91440" tIns="45720" rIns="91440" bIns="4572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a:t>Images, sounds, graphs, and more</a:t>
            </a:r>
          </a:p>
          <a:p>
            <a:pPr>
              <a:buFont typeface="Arial" panose="020B0604020202020204" pitchFamily="34" charset="0"/>
              <a:buChar char="•"/>
            </a:pPr>
            <a:r>
              <a:rPr lang="en-US" sz="2000"/>
              <a:t>Multi-modal embeddings - e.g., images + sentences in Azure AI Vision</a:t>
            </a:r>
          </a:p>
        </p:txBody>
      </p:sp>
      <p:sp>
        <p:nvSpPr>
          <p:cNvPr id="15" name="Rectangle: Rounded Corners 7">
            <a:extLst>
              <a:ext uri="{FF2B5EF4-FFF2-40B4-BE49-F238E27FC236}">
                <a16:creationId xmlns:a16="http://schemas.microsoft.com/office/drawing/2014/main" id="{3C45AF55-B178-677F-B6EF-DA8090A1A3C4}"/>
              </a:ext>
            </a:extLst>
          </p:cNvPr>
          <p:cNvSpPr/>
          <p:nvPr/>
        </p:nvSpPr>
        <p:spPr>
          <a:xfrm>
            <a:off x="588262" y="5540137"/>
            <a:ext cx="4333326"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Searching images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aka.ms/aitour/image-search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803119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3.7037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0"/>
                                  </p:stCondLst>
                                  <p:childTnLst>
                                    <p:animMotion origin="layout" path="M -1.875E-6 2.96296E-6 L -1.875E-6 0.03541 " pathEditMode="relative" rAng="0" ptsTypes="AA">
                                      <p:cBhvr>
                                        <p:cTn id="64" dur="700" spd="-100000" fill="hold"/>
                                        <p:tgtEl>
                                          <p:spTgt spid="1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decel="100000" fill="hold" grpId="1" nodeType="withEffect">
                                  <p:stCondLst>
                                    <p:cond delay="100"/>
                                  </p:stCondLst>
                                  <p:childTnLst>
                                    <p:animMotion origin="layout" path="M 0 -2.59259E-6 L 0 0.03542 " pathEditMode="relative" rAng="0" ptsTypes="AA">
                                      <p:cBhvr>
                                        <p:cTn id="6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 grpId="0" animBg="1"/>
      <p:bldP spid="4" grpId="1" animBg="1"/>
      <p:bldP spid="9" grpId="0" animBg="1"/>
      <p:bldP spid="9" grpId="1" animBg="1"/>
      <p:bldP spid="7" grpId="0" animBg="1"/>
      <p:bldP spid="7" grpId="1" animBg="1"/>
      <p:bldP spid="6" grpId="0" animBg="1"/>
      <p:bldP spid="6" grpId="1" animBg="1"/>
      <p:bldP spid="5" grpId="0" animBg="1"/>
      <p:bldP spid="5" grpId="1" animBg="1"/>
      <p:bldP spid="8" grpId="0" animBg="1"/>
      <p:bldP spid="8" grpId="1" animBg="1"/>
      <p:bldP spid="19" grpId="0"/>
      <p:bldP spid="19" grpId="1"/>
      <p:bldP spid="15" grpId="0" animBg="1"/>
      <p:bldP spid="1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 Semantic ranker </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08259"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extLst>
              <p:ext uri="{D42A27DB-BD31-4B8C-83A1-F6EECF244321}">
                <p14:modId xmlns:p14="http://schemas.microsoft.com/office/powerpoint/2010/main" val="1532456312"/>
              </p:ext>
            </p:extLst>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extLst>
              <p:ext uri="{D42A27DB-BD31-4B8C-83A1-F6EECF244321}">
                <p14:modId xmlns:p14="http://schemas.microsoft.com/office/powerpoint/2010/main" val="872716694"/>
              </p:ext>
            </p:extLst>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extLst>
              <p:ext uri="{D42A27DB-BD31-4B8C-83A1-F6EECF244321}">
                <p14:modId xmlns:p14="http://schemas.microsoft.com/office/powerpoint/2010/main" val="2963778879"/>
              </p:ext>
            </p:extLst>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extLst>
              <p:ext uri="{D42A27DB-BD31-4B8C-83A1-F6EECF244321}">
                <p14:modId xmlns:p14="http://schemas.microsoft.com/office/powerpoint/2010/main" val="1308212886"/>
              </p:ext>
            </p:extLst>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4F4E3-1F1E-C71E-1959-65B12773495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573B542-5109-0288-886F-659543420755}"/>
              </a:ext>
            </a:extLst>
          </p:cNvPr>
          <p:cNvSpPr>
            <a:spLocks noGrp="1"/>
          </p:cNvSpPr>
          <p:nvPr>
            <p:ph type="title"/>
          </p:nvPr>
        </p:nvSpPr>
        <p:spPr/>
        <p:txBody>
          <a:bodyPr/>
          <a:lstStyle/>
          <a:p>
            <a:r>
              <a:rPr lang="en-US"/>
              <a:t>Avoiding noise: Using minimum score thresholds</a:t>
            </a:r>
          </a:p>
        </p:txBody>
      </p:sp>
      <p:sp>
        <p:nvSpPr>
          <p:cNvPr id="22" name="Text Placeholder 4">
            <a:extLst>
              <a:ext uri="{FF2B5EF4-FFF2-40B4-BE49-F238E27FC236}">
                <a16:creationId xmlns:a16="http://schemas.microsoft.com/office/drawing/2014/main" id="{9C08938B-F842-47CB-E443-8DEA90BF09EC}"/>
              </a:ext>
            </a:extLst>
          </p:cNvPr>
          <p:cNvSpPr txBox="1">
            <a:spLocks/>
          </p:cNvSpPr>
          <p:nvPr/>
        </p:nvSpPr>
        <p:spPr>
          <a:xfrm>
            <a:off x="588263" y="1019905"/>
            <a:ext cx="9833045"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sz="2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Semantic ranker scores range from 0-4: </a:t>
            </a:r>
          </a:p>
        </p:txBody>
      </p:sp>
      <p:cxnSp>
        <p:nvCxnSpPr>
          <p:cNvPr id="6" name="Straight Connector 5">
            <a:extLst>
              <a:ext uri="{FF2B5EF4-FFF2-40B4-BE49-F238E27FC236}">
                <a16:creationId xmlns:a16="http://schemas.microsoft.com/office/drawing/2014/main" id="{89E4F24F-390D-15C3-A085-17CD71E74C0E}"/>
              </a:ext>
              <a:ext uri="{C183D7F6-B498-43B3-948B-1728B52AA6E4}">
                <adec:decorative xmlns:adec="http://schemas.microsoft.com/office/drawing/2017/decorative" val="1"/>
              </a:ext>
            </a:extLst>
          </p:cNvPr>
          <p:cNvCxnSpPr>
            <a:cxnSpLocks/>
          </p:cNvCxnSpPr>
          <p:nvPr/>
        </p:nvCxnSpPr>
        <p:spPr>
          <a:xfrm>
            <a:off x="586740" y="2197628"/>
            <a:ext cx="11018520" cy="0"/>
          </a:xfrm>
          <a:prstGeom prst="line">
            <a:avLst/>
          </a:prstGeom>
          <a:solidFill>
            <a:schemeClr val="bg1"/>
          </a:solidFill>
          <a:ln w="12700" cap="rnd">
            <a:solidFill>
              <a:srgbClr val="D9D9D6"/>
            </a:solidFill>
            <a:headEnd type="oval" w="lg" len="lg"/>
            <a:tailEnd type="oval" w="lg" len="lg"/>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E8EC5A5E-0B25-C7DF-1317-CC7EDAFB8C75}"/>
              </a:ext>
              <a:ext uri="{C183D7F6-B498-43B3-948B-1728B52AA6E4}">
                <adec:decorative xmlns:adec="http://schemas.microsoft.com/office/drawing/2017/decorative" val="1"/>
              </a:ext>
            </a:extLst>
          </p:cNvPr>
          <p:cNvCxnSpPr>
            <a:cxnSpLocks/>
          </p:cNvCxnSpPr>
          <p:nvPr/>
        </p:nvCxnSpPr>
        <p:spPr>
          <a:xfrm>
            <a:off x="1488027"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0A3A52EE-9BD3-4E06-286D-360266D5D9A4}"/>
              </a:ext>
              <a:ext uri="{C183D7F6-B498-43B3-948B-1728B52AA6E4}">
                <adec:decorative xmlns:adec="http://schemas.microsoft.com/office/drawing/2017/decorative" val="1"/>
              </a:ext>
            </a:extLst>
          </p:cNvPr>
          <p:cNvCxnSpPr>
            <a:cxnSpLocks/>
          </p:cNvCxnSpPr>
          <p:nvPr/>
        </p:nvCxnSpPr>
        <p:spPr>
          <a:xfrm>
            <a:off x="3780500"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03F246EE-F7FE-D289-E508-15B3FDAD632C}"/>
              </a:ext>
              <a:ext uri="{C183D7F6-B498-43B3-948B-1728B52AA6E4}">
                <adec:decorative xmlns:adec="http://schemas.microsoft.com/office/drawing/2017/decorative" val="1"/>
              </a:ext>
            </a:extLst>
          </p:cNvPr>
          <p:cNvCxnSpPr>
            <a:cxnSpLocks/>
          </p:cNvCxnSpPr>
          <p:nvPr/>
        </p:nvCxnSpPr>
        <p:spPr>
          <a:xfrm>
            <a:off x="6081296"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6CB2F792-E155-8EE9-0FE6-46A5F5DB4562}"/>
              </a:ext>
              <a:ext uri="{C183D7F6-B498-43B3-948B-1728B52AA6E4}">
                <adec:decorative xmlns:adec="http://schemas.microsoft.com/office/drawing/2017/decorative" val="1"/>
              </a:ext>
            </a:extLst>
          </p:cNvPr>
          <p:cNvCxnSpPr>
            <a:cxnSpLocks/>
          </p:cNvCxnSpPr>
          <p:nvPr/>
        </p:nvCxnSpPr>
        <p:spPr>
          <a:xfrm>
            <a:off x="8319948"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3101740E-C884-1367-33D0-C2E0DE2E5580}"/>
              </a:ext>
              <a:ext uri="{C183D7F6-B498-43B3-948B-1728B52AA6E4}">
                <adec:decorative xmlns:adec="http://schemas.microsoft.com/office/drawing/2017/decorative" val="1"/>
              </a:ext>
            </a:extLst>
          </p:cNvPr>
          <p:cNvCxnSpPr>
            <a:cxnSpLocks/>
          </p:cNvCxnSpPr>
          <p:nvPr/>
        </p:nvCxnSpPr>
        <p:spPr>
          <a:xfrm>
            <a:off x="10703973"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C8E9F4D6-ED27-152B-CD1D-5C15CDAD1A88}"/>
              </a:ext>
            </a:extLst>
          </p:cNvPr>
          <p:cNvSpPr txBox="1"/>
          <p:nvPr/>
        </p:nvSpPr>
        <p:spPr>
          <a:xfrm>
            <a:off x="1249810" y="2542258"/>
            <a:ext cx="472736" cy="400110"/>
          </a:xfrm>
          <a:prstGeom prst="rect">
            <a:avLst/>
          </a:prstGeom>
          <a:noFill/>
        </p:spPr>
        <p:txBody>
          <a:bodyPr wrap="square">
            <a:spAutoFit/>
          </a:bodyPr>
          <a:lstStyle/>
          <a:p>
            <a:pPr algn="ctr"/>
            <a:r>
              <a:rPr lang="en-US" sz="2000">
                <a:solidFill>
                  <a:schemeClr val="tx1"/>
                </a:solidFill>
                <a:latin typeface="+mj-lt"/>
              </a:rPr>
              <a:t>0</a:t>
            </a:r>
          </a:p>
        </p:txBody>
      </p:sp>
      <p:sp>
        <p:nvSpPr>
          <p:cNvPr id="20" name="TextBox 19">
            <a:extLst>
              <a:ext uri="{FF2B5EF4-FFF2-40B4-BE49-F238E27FC236}">
                <a16:creationId xmlns:a16="http://schemas.microsoft.com/office/drawing/2014/main" id="{FFA22101-D435-6288-0295-3B0F617C13AA}"/>
              </a:ext>
            </a:extLst>
          </p:cNvPr>
          <p:cNvSpPr txBox="1"/>
          <p:nvPr/>
        </p:nvSpPr>
        <p:spPr>
          <a:xfrm>
            <a:off x="490398" y="3060474"/>
            <a:ext cx="2007276" cy="1277273"/>
          </a:xfrm>
          <a:prstGeom prst="rect">
            <a:avLst/>
          </a:prstGeom>
          <a:noFill/>
        </p:spPr>
        <p:txBody>
          <a:bodyPr wrap="square">
            <a:spAutoFit/>
          </a:bodyPr>
          <a:lstStyle/>
          <a:p>
            <a:pPr algn="ctr"/>
            <a:r>
              <a:rPr lang="en-US" sz="2400">
                <a:latin typeface="+mj-lt"/>
              </a:rPr>
              <a:t>Worst</a:t>
            </a:r>
          </a:p>
          <a:p>
            <a:pPr algn="ctr"/>
            <a:r>
              <a:rPr lang="en-US" sz="2400">
                <a:latin typeface="+mj-lt"/>
              </a:rPr>
              <a:t>Quality</a:t>
            </a:r>
          </a:p>
          <a:p>
            <a:pPr algn="ctr">
              <a:spcBef>
                <a:spcPts val="600"/>
              </a:spcBef>
            </a:pPr>
            <a:r>
              <a:rPr lang="en-US" sz="2400">
                <a:solidFill>
                  <a:schemeClr val="tx1"/>
                </a:solidFill>
                <a:latin typeface="+mj-lt"/>
              </a:rPr>
              <a:t>👎🏼</a:t>
            </a:r>
          </a:p>
        </p:txBody>
      </p:sp>
      <p:sp>
        <p:nvSpPr>
          <p:cNvPr id="10" name="TextBox 9">
            <a:extLst>
              <a:ext uri="{FF2B5EF4-FFF2-40B4-BE49-F238E27FC236}">
                <a16:creationId xmlns:a16="http://schemas.microsoft.com/office/drawing/2014/main" id="{326F28C9-6043-EF45-6DA8-E8BDC2C81E0B}"/>
              </a:ext>
            </a:extLst>
          </p:cNvPr>
          <p:cNvSpPr txBox="1"/>
          <p:nvPr/>
        </p:nvSpPr>
        <p:spPr>
          <a:xfrm>
            <a:off x="3535228" y="2542258"/>
            <a:ext cx="472736" cy="400110"/>
          </a:xfrm>
          <a:prstGeom prst="rect">
            <a:avLst/>
          </a:prstGeom>
          <a:noFill/>
        </p:spPr>
        <p:txBody>
          <a:bodyPr wrap="square">
            <a:spAutoFit/>
          </a:bodyPr>
          <a:lstStyle/>
          <a:p>
            <a:pPr algn="ctr"/>
            <a:r>
              <a:rPr lang="en-US" sz="2000">
                <a:latin typeface="+mj-lt"/>
              </a:rPr>
              <a:t>1</a:t>
            </a:r>
            <a:endParaRPr lang="en-US" sz="2000">
              <a:solidFill>
                <a:schemeClr val="tx1"/>
              </a:solidFill>
              <a:latin typeface="+mj-lt"/>
            </a:endParaRPr>
          </a:p>
        </p:txBody>
      </p:sp>
      <p:sp>
        <p:nvSpPr>
          <p:cNvPr id="11" name="TextBox 10">
            <a:extLst>
              <a:ext uri="{FF2B5EF4-FFF2-40B4-BE49-F238E27FC236}">
                <a16:creationId xmlns:a16="http://schemas.microsoft.com/office/drawing/2014/main" id="{FB92A4A8-5C0A-E3C7-10C7-F8415B6AD403}"/>
              </a:ext>
            </a:extLst>
          </p:cNvPr>
          <p:cNvSpPr txBox="1"/>
          <p:nvPr/>
        </p:nvSpPr>
        <p:spPr>
          <a:xfrm>
            <a:off x="5849705" y="2542258"/>
            <a:ext cx="472736" cy="400110"/>
          </a:xfrm>
          <a:prstGeom prst="rect">
            <a:avLst/>
          </a:prstGeom>
          <a:noFill/>
        </p:spPr>
        <p:txBody>
          <a:bodyPr wrap="square">
            <a:spAutoFit/>
          </a:bodyPr>
          <a:lstStyle/>
          <a:p>
            <a:pPr algn="ctr"/>
            <a:r>
              <a:rPr lang="en-US" sz="2000">
                <a:latin typeface="+mj-lt"/>
              </a:rPr>
              <a:t>2</a:t>
            </a:r>
            <a:endParaRPr lang="en-US" sz="2000">
              <a:solidFill>
                <a:schemeClr val="tx1"/>
              </a:solidFill>
              <a:latin typeface="+mj-lt"/>
            </a:endParaRPr>
          </a:p>
        </p:txBody>
      </p:sp>
      <p:sp>
        <p:nvSpPr>
          <p:cNvPr id="12" name="TextBox 11">
            <a:extLst>
              <a:ext uri="{FF2B5EF4-FFF2-40B4-BE49-F238E27FC236}">
                <a16:creationId xmlns:a16="http://schemas.microsoft.com/office/drawing/2014/main" id="{ABE06C74-6A7D-1DFC-8E01-ADD4B252E7F1}"/>
              </a:ext>
            </a:extLst>
          </p:cNvPr>
          <p:cNvSpPr txBox="1"/>
          <p:nvPr/>
        </p:nvSpPr>
        <p:spPr>
          <a:xfrm>
            <a:off x="8086813" y="2542258"/>
            <a:ext cx="472736" cy="400110"/>
          </a:xfrm>
          <a:prstGeom prst="rect">
            <a:avLst/>
          </a:prstGeom>
          <a:noFill/>
        </p:spPr>
        <p:txBody>
          <a:bodyPr wrap="square">
            <a:spAutoFit/>
          </a:bodyPr>
          <a:lstStyle/>
          <a:p>
            <a:pPr algn="ctr"/>
            <a:r>
              <a:rPr lang="en-US" sz="2000">
                <a:latin typeface="+mj-lt"/>
              </a:rPr>
              <a:t>3</a:t>
            </a:r>
            <a:endParaRPr lang="en-US" sz="2000">
              <a:solidFill>
                <a:schemeClr val="tx1"/>
              </a:solidFill>
              <a:latin typeface="+mj-lt"/>
            </a:endParaRPr>
          </a:p>
        </p:txBody>
      </p:sp>
      <p:sp>
        <p:nvSpPr>
          <p:cNvPr id="9" name="TextBox 8">
            <a:extLst>
              <a:ext uri="{FF2B5EF4-FFF2-40B4-BE49-F238E27FC236}">
                <a16:creationId xmlns:a16="http://schemas.microsoft.com/office/drawing/2014/main" id="{131FE6A6-4CC5-2E0E-066F-08CEE8753479}"/>
              </a:ext>
            </a:extLst>
          </p:cNvPr>
          <p:cNvSpPr txBox="1"/>
          <p:nvPr/>
        </p:nvSpPr>
        <p:spPr>
          <a:xfrm>
            <a:off x="10479349" y="2542258"/>
            <a:ext cx="472736" cy="400110"/>
          </a:xfrm>
          <a:prstGeom prst="rect">
            <a:avLst/>
          </a:prstGeom>
          <a:noFill/>
        </p:spPr>
        <p:txBody>
          <a:bodyPr wrap="square">
            <a:spAutoFit/>
          </a:bodyPr>
          <a:lstStyle/>
          <a:p>
            <a:pPr algn="ctr"/>
            <a:r>
              <a:rPr lang="en-US" sz="2000">
                <a:latin typeface="+mj-lt"/>
              </a:rPr>
              <a:t>4</a:t>
            </a:r>
            <a:endParaRPr lang="en-US" sz="2000">
              <a:solidFill>
                <a:schemeClr val="tx1"/>
              </a:solidFill>
              <a:latin typeface="+mj-lt"/>
            </a:endParaRPr>
          </a:p>
        </p:txBody>
      </p:sp>
      <p:sp>
        <p:nvSpPr>
          <p:cNvPr id="21" name="TextBox 20">
            <a:extLst>
              <a:ext uri="{FF2B5EF4-FFF2-40B4-BE49-F238E27FC236}">
                <a16:creationId xmlns:a16="http://schemas.microsoft.com/office/drawing/2014/main" id="{FD392A09-5508-02EA-E848-D1BFA017E66C}"/>
              </a:ext>
            </a:extLst>
          </p:cNvPr>
          <p:cNvSpPr txBox="1"/>
          <p:nvPr/>
        </p:nvSpPr>
        <p:spPr>
          <a:xfrm>
            <a:off x="9948073" y="3060474"/>
            <a:ext cx="1523818" cy="1277273"/>
          </a:xfrm>
          <a:prstGeom prst="rect">
            <a:avLst/>
          </a:prstGeom>
          <a:noFill/>
        </p:spPr>
        <p:txBody>
          <a:bodyPr wrap="square">
            <a:spAutoFit/>
          </a:bodyPr>
          <a:lstStyle/>
          <a:p>
            <a:pPr algn="ctr"/>
            <a:r>
              <a:rPr lang="en-US" sz="2400">
                <a:latin typeface="+mj-lt"/>
              </a:rPr>
              <a:t>Best</a:t>
            </a:r>
          </a:p>
          <a:p>
            <a:pPr algn="ctr"/>
            <a:r>
              <a:rPr lang="en-US" sz="2400">
                <a:latin typeface="+mj-lt"/>
              </a:rPr>
              <a:t>Quality</a:t>
            </a:r>
          </a:p>
          <a:p>
            <a:pPr algn="ctr">
              <a:spcBef>
                <a:spcPts val="600"/>
              </a:spcBef>
            </a:pPr>
            <a:r>
              <a:rPr lang="en-US" sz="2400">
                <a:latin typeface="+mj-lt"/>
              </a:rPr>
              <a:t>👍🏼</a:t>
            </a:r>
          </a:p>
        </p:txBody>
      </p:sp>
      <p:sp>
        <p:nvSpPr>
          <p:cNvPr id="24" name="TextBox 23">
            <a:extLst>
              <a:ext uri="{FF2B5EF4-FFF2-40B4-BE49-F238E27FC236}">
                <a16:creationId xmlns:a16="http://schemas.microsoft.com/office/drawing/2014/main" id="{D35008F2-D22E-16C7-38B3-8DA9173501BC}"/>
              </a:ext>
            </a:extLst>
          </p:cNvPr>
          <p:cNvSpPr txBox="1"/>
          <p:nvPr/>
        </p:nvSpPr>
        <p:spPr>
          <a:xfrm>
            <a:off x="586740" y="4506586"/>
            <a:ext cx="11018520" cy="1863478"/>
          </a:xfrm>
          <a:prstGeom prst="rect">
            <a:avLst/>
          </a:prstGeom>
          <a:solidFill>
            <a:schemeClr val="bg1">
              <a:lumMod val="95000"/>
            </a:schemeClr>
          </a:solidFill>
        </p:spPr>
        <p:txBody>
          <a:bodyPr wrap="square" lIns="288000" anchor="ctr">
            <a:noAutofit/>
          </a:bodyPr>
          <a:lstStyle/>
          <a:p>
            <a:r>
              <a:rPr lang="en-US" err="1">
                <a:solidFill>
                  <a:srgbClr val="000000"/>
                </a:solidFill>
                <a:effectLst/>
                <a:latin typeface="Menlo" panose="020B0609030804020204" pitchFamily="49" charset="0"/>
              </a:rPr>
              <a:t>qualified_documents</a:t>
            </a:r>
            <a:r>
              <a:rPr lang="en-US">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a:solidFill>
                  <a:srgbClr val="000000"/>
                </a:solidFill>
                <a:effectLst/>
                <a:latin typeface="Menlo" panose="020B0609030804020204" pitchFamily="49" charset="0"/>
              </a:rPr>
              <a:t>doc </a:t>
            </a:r>
            <a:r>
              <a:rPr lang="en-US">
                <a:solidFill>
                  <a:srgbClr val="AF00DB"/>
                </a:solidFill>
                <a:effectLst/>
                <a:latin typeface="Menlo" panose="020B0609030804020204" pitchFamily="49" charset="0"/>
              </a:rPr>
              <a:t>for</a:t>
            </a:r>
            <a:r>
              <a:rPr lang="en-US">
                <a:solidFill>
                  <a:srgbClr val="000000"/>
                </a:solidFill>
                <a:effectLst/>
                <a:latin typeface="Menlo" panose="020B0609030804020204" pitchFamily="49" charset="0"/>
              </a:rPr>
              <a:t> doc </a:t>
            </a:r>
            <a:r>
              <a:rPr lang="en-US">
                <a:solidFill>
                  <a:srgbClr val="AF00DB"/>
                </a:solidFill>
                <a:effectLst/>
                <a:latin typeface="Menlo" panose="020B0609030804020204" pitchFamily="49" charset="0"/>
              </a:rPr>
              <a:t>in</a:t>
            </a:r>
            <a:r>
              <a:rPr lang="en-US">
                <a:solidFill>
                  <a:srgbClr val="000000"/>
                </a:solidFill>
                <a:effectLst/>
                <a:latin typeface="Menlo" panose="020B0609030804020204" pitchFamily="49" charset="0"/>
              </a:rPr>
              <a:t> documents</a:t>
            </a:r>
          </a:p>
          <a:p>
            <a:r>
              <a:rPr lang="en-US">
                <a:solidFill>
                  <a:srgbClr val="000000"/>
                </a:solidFill>
                <a:latin typeface="Menlo" panose="020B0609030804020204" pitchFamily="49" charset="0"/>
              </a:rPr>
              <a:t>	</a:t>
            </a:r>
            <a:r>
              <a:rPr lang="en-US">
                <a:solidFill>
                  <a:srgbClr val="AF00DB"/>
                </a:solidFill>
                <a:effectLst/>
                <a:latin typeface="Menlo" panose="020B0609030804020204" pitchFamily="49" charset="0"/>
              </a:rPr>
              <a:t>if</a:t>
            </a:r>
            <a:r>
              <a:rPr lang="en-US">
                <a:solidFill>
                  <a:srgbClr val="000000"/>
                </a:solidFill>
                <a:effectLst/>
                <a:latin typeface="Menlo" panose="020B0609030804020204" pitchFamily="49" charset="0"/>
              </a:rPr>
              <a:t> </a:t>
            </a:r>
            <a:r>
              <a:rPr lang="en-US" err="1">
                <a:solidFill>
                  <a:srgbClr val="001080"/>
                </a:solidFill>
                <a:effectLst/>
                <a:latin typeface="Menlo" panose="020B0609030804020204" pitchFamily="49" charset="0"/>
              </a:rPr>
              <a:t>doc</a:t>
            </a:r>
            <a:r>
              <a:rPr lang="en-US" err="1">
                <a:solidFill>
                  <a:srgbClr val="000000"/>
                </a:solidFill>
                <a:effectLst/>
                <a:latin typeface="Menlo" panose="020B0609030804020204" pitchFamily="49" charset="0"/>
              </a:rPr>
              <a:t>.</a:t>
            </a:r>
            <a:r>
              <a:rPr lang="en-US" err="1">
                <a:solidFill>
                  <a:srgbClr val="795E26"/>
                </a:solidFill>
                <a:effectLst/>
                <a:latin typeface="Menlo" panose="020B0609030804020204" pitchFamily="49" charset="0"/>
              </a:rPr>
              <a:t>get</a:t>
            </a:r>
            <a:r>
              <a:rPr lang="en-US">
                <a:solidFill>
                  <a:srgbClr val="000000"/>
                </a:solidFill>
                <a:effectLst/>
                <a:latin typeface="Menlo" panose="020B0609030804020204" pitchFamily="49" charset="0"/>
              </a:rPr>
              <a:t>(</a:t>
            </a:r>
            <a:r>
              <a:rPr lang="en-US">
                <a:solidFill>
                  <a:srgbClr val="A31515"/>
                </a:solidFill>
                <a:effectLst/>
                <a:latin typeface="Menlo" panose="020B0609030804020204" pitchFamily="49" charset="0"/>
              </a:rPr>
              <a:t>"@</a:t>
            </a:r>
            <a:r>
              <a:rPr lang="en-US" err="1">
                <a:solidFill>
                  <a:srgbClr val="A31515"/>
                </a:solidFill>
                <a:effectLst/>
                <a:latin typeface="Menlo" panose="020B0609030804020204" pitchFamily="49" charset="0"/>
              </a:rPr>
              <a:t>search.reranker_score</a:t>
            </a:r>
            <a:r>
              <a:rPr lang="en-US">
                <a:solidFill>
                  <a:srgbClr val="A31515"/>
                </a:solidFill>
                <a:effectLst/>
                <a:latin typeface="Menlo" panose="020B0609030804020204" pitchFamily="49" charset="0"/>
              </a:rPr>
              <a:t>"</a:t>
            </a:r>
            <a:r>
              <a:rPr lang="en-US">
                <a:solidFill>
                  <a:srgbClr val="000000"/>
                </a:solidFill>
                <a:effectLst/>
                <a:latin typeface="Menlo" panose="020B0609030804020204" pitchFamily="49" charset="0"/>
              </a:rPr>
              <a:t>) &gt;= </a:t>
            </a:r>
            <a:r>
              <a:rPr lang="en-US" err="1">
                <a:solidFill>
                  <a:srgbClr val="000000"/>
                </a:solidFill>
                <a:effectLst/>
                <a:latin typeface="Menlo" panose="020B0609030804020204" pitchFamily="49" charset="0"/>
              </a:rPr>
              <a:t>min_score</a:t>
            </a:r>
            <a:endParaRPr lang="en-US">
              <a:solidFill>
                <a:srgbClr val="000000"/>
              </a:solidFill>
              <a:effectLst/>
              <a:latin typeface="Menlo" panose="020B0609030804020204" pitchFamily="49" charset="0"/>
            </a:endParaRPr>
          </a:p>
          <a:p>
            <a:r>
              <a:rPr lang="en-US">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852880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590E6-EEBC-135D-C0CA-4CBCE0CB3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16C21-5012-377C-7D9F-EF98E9CBF090}"/>
              </a:ext>
            </a:extLst>
          </p:cNvPr>
          <p:cNvSpPr>
            <a:spLocks noGrp="1"/>
          </p:cNvSpPr>
          <p:nvPr>
            <p:ph type="title"/>
          </p:nvPr>
        </p:nvSpPr>
        <p:spPr>
          <a:xfrm>
            <a:off x="588263" y="457200"/>
            <a:ext cx="11018520" cy="553998"/>
          </a:xfrm>
        </p:spPr>
        <p:txBody>
          <a:bodyPr/>
          <a:lstStyle/>
          <a:p>
            <a:r>
              <a:rPr lang="en-US" b="1"/>
              <a:t>Impact of search strategies on relevance</a:t>
            </a:r>
          </a:p>
        </p:txBody>
      </p:sp>
      <p:sp>
        <p:nvSpPr>
          <p:cNvPr id="4" name="Text Placeholder 4">
            <a:extLst>
              <a:ext uri="{FF2B5EF4-FFF2-40B4-BE49-F238E27FC236}">
                <a16:creationId xmlns:a16="http://schemas.microsoft.com/office/drawing/2014/main" id="{BC593ABC-A260-91A6-9762-8AEFD7C93597}"/>
              </a:ext>
            </a:extLst>
          </p:cNvPr>
          <p:cNvSpPr txBox="1">
            <a:spLocks/>
          </p:cNvSpPr>
          <p:nvPr/>
        </p:nvSpPr>
        <p:spPr>
          <a:xfrm>
            <a:off x="588264" y="1409127"/>
            <a:ext cx="3854948" cy="1483341"/>
          </a:xfrm>
          <a:prstGeom prst="rect">
            <a:avLst/>
          </a:prstGeom>
          <a:noFill/>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2400"/>
              </a:spcAft>
              <a:buNone/>
            </a:pPr>
            <a:r>
              <a:rPr lang="en-US" b="1"/>
              <a:t>Hybrid (vectors + keywords) </a:t>
            </a:r>
            <a:br>
              <a:rPr lang="en-US" b="1"/>
            </a:br>
            <a:r>
              <a:rPr lang="en-US" b="1"/>
              <a:t>L1 stage improves recall</a:t>
            </a:r>
          </a:p>
          <a:p>
            <a:pPr marL="11112" lvl="1" indent="0">
              <a:spcBef>
                <a:spcPts val="0"/>
              </a:spcBef>
              <a:spcAft>
                <a:spcPts val="1200"/>
              </a:spcAft>
              <a:buNone/>
            </a:pPr>
            <a:r>
              <a:rPr lang="en-US" b="1"/>
              <a:t>Semantic reranking in L2 stage boosts ranking precision</a:t>
            </a:r>
          </a:p>
        </p:txBody>
      </p:sp>
      <p:cxnSp>
        <p:nvCxnSpPr>
          <p:cNvPr id="23" name="Straight Connector 22">
            <a:extLst>
              <a:ext uri="{FF2B5EF4-FFF2-40B4-BE49-F238E27FC236}">
                <a16:creationId xmlns:a16="http://schemas.microsoft.com/office/drawing/2014/main" id="{632B0197-483C-0D70-77EC-3F4610CD11B2}"/>
              </a:ext>
              <a:ext uri="{C183D7F6-B498-43B3-948B-1728B52AA6E4}">
                <adec:decorative xmlns:adec="http://schemas.microsoft.com/office/drawing/2017/decorative" val="1"/>
              </a:ext>
            </a:extLst>
          </p:cNvPr>
          <p:cNvCxnSpPr>
            <a:cxnSpLocks/>
          </p:cNvCxnSpPr>
          <p:nvPr/>
        </p:nvCxnSpPr>
        <p:spPr>
          <a:xfrm>
            <a:off x="578666" y="2221030"/>
            <a:ext cx="3555452"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54AA1E9E-3FBE-AA91-33F5-C1D3137A29D8}"/>
              </a:ext>
              <a:ext uri="{C183D7F6-B498-43B3-948B-1728B52AA6E4}">
                <adec:decorative xmlns:adec="http://schemas.microsoft.com/office/drawing/2017/decorative" val="1"/>
              </a:ext>
            </a:extLst>
          </p:cNvPr>
          <p:cNvSpPr/>
          <p:nvPr/>
        </p:nvSpPr>
        <p:spPr bwMode="auto">
          <a:xfrm>
            <a:off x="4833612" y="1436688"/>
            <a:ext cx="6777667" cy="435288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b="1" err="1">
              <a:gradFill>
                <a:gsLst>
                  <a:gs pos="41958">
                    <a:srgbClr val="FFFFFF"/>
                  </a:gs>
                  <a:gs pos="63000">
                    <a:srgbClr val="FFFFFF"/>
                  </a:gs>
                </a:gsLst>
                <a:lin ang="0" scaled="0"/>
              </a:gradFill>
              <a:latin typeface="Segoe UI"/>
              <a:cs typeface="Segoe UI" panose="020B0502040204020203" pitchFamily="34" charset="0"/>
            </a:endParaRPr>
          </a:p>
        </p:txBody>
      </p:sp>
      <p:graphicFrame>
        <p:nvGraphicFramePr>
          <p:cNvPr id="34" name="Chart 33" descr="Chart showing Customer datasets [NDCG@3], Beir [NDCG@10], and Miracl [NDCG@10], and their respective numbers of Keyword, Vector (ada-002), Hybrid (Keyword + Vector), and Hybrid + Semantic ranker.">
            <a:extLst>
              <a:ext uri="{FF2B5EF4-FFF2-40B4-BE49-F238E27FC236}">
                <a16:creationId xmlns:a16="http://schemas.microsoft.com/office/drawing/2014/main" id="{55F6A035-7BEF-4FED-6AB6-76B0E8DA73D4}"/>
              </a:ext>
            </a:extLst>
          </p:cNvPr>
          <p:cNvGraphicFramePr/>
          <p:nvPr>
            <p:extLst>
              <p:ext uri="{D42A27DB-BD31-4B8C-83A1-F6EECF244321}">
                <p14:modId xmlns:p14="http://schemas.microsoft.com/office/powerpoint/2010/main" val="2615779891"/>
              </p:ext>
            </p:extLst>
          </p:nvPr>
        </p:nvGraphicFramePr>
        <p:xfrm>
          <a:off x="4833611" y="1439054"/>
          <a:ext cx="6538715" cy="411104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DEDE46-1A02-3F92-9911-967A51BC6C67}"/>
              </a:ext>
            </a:extLst>
          </p:cNvPr>
          <p:cNvSpPr txBox="1"/>
          <p:nvPr/>
        </p:nvSpPr>
        <p:spPr>
          <a:xfrm>
            <a:off x="640994" y="4899390"/>
            <a:ext cx="3798781" cy="738664"/>
          </a:xfrm>
          <a:prstGeom prst="rect">
            <a:avLst/>
          </a:prstGeom>
          <a:noFill/>
        </p:spPr>
        <p:txBody>
          <a:bodyPr wrap="square" lIns="0" tIns="0" rIns="0" bIns="0" rtlCol="0" anchor="t">
            <a:spAutoFit/>
          </a:bodyPr>
          <a:lstStyle/>
          <a:p>
            <a:pPr algn="l"/>
            <a:r>
              <a:rPr lang="en-US" sz="2400" b="1"/>
              <a:t>Source: </a:t>
            </a:r>
            <a:r>
              <a:rPr lang="en-US" sz="2400" b="1">
                <a:solidFill>
                  <a:schemeClr val="accent2"/>
                </a:solidFill>
                <a:hlinkClick r:id="rId4">
                  <a:extLst>
                    <a:ext uri="{A12FA001-AC4F-418D-AE19-62706E023703}">
                      <ahyp:hlinkClr xmlns:ahyp="http://schemas.microsoft.com/office/drawing/2018/hyperlinkcolor" val="tx"/>
                    </a:ext>
                  </a:extLst>
                </a:hlinkClick>
              </a:rPr>
              <a:t>aka.ms/ragrelevance</a:t>
            </a:r>
            <a:endParaRPr lang="en-US" sz="2400" b="1">
              <a:solidFill>
                <a:schemeClr val="accent2"/>
              </a:solidFill>
              <a:cs typeface="Segoe UI"/>
            </a:endParaRPr>
          </a:p>
        </p:txBody>
      </p:sp>
    </p:spTree>
    <p:extLst>
      <p:ext uri="{BB962C8B-B14F-4D97-AF65-F5344CB8AC3E}">
        <p14:creationId xmlns:p14="http://schemas.microsoft.com/office/powerpoint/2010/main" val="294078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200"/>
                                  </p:stCondLst>
                                  <p:childTnLst>
                                    <p:animMotion origin="layout" path="M 0 3.7037E-7 L 0 0.03542 " pathEditMode="relative" rAng="0" ptsTypes="AA">
                                      <p:cBhvr>
                                        <p:cTn id="19" dur="700" spd="-100000" fill="hold"/>
                                        <p:tgtEl>
                                          <p:spTgt spid="3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200"/>
                                  </p:stCondLst>
                                  <p:childTnLst>
                                    <p:animMotion origin="layout" path="M 0 3.7037E-7 L 0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200"/>
                                  </p:stCondLst>
                                  <p:childTnLst>
                                    <p:animMotion origin="layout" path="M 0 3.7037E-7 L 0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6" grpId="0" animBg="1"/>
      <p:bldP spid="36" grpId="1" animBg="1"/>
      <p:bldGraphic spid="34" grpId="0">
        <p:bldAsOne/>
      </p:bldGraphic>
      <p:bldGraphic spid="34" grpId="1">
        <p:bldAsOne/>
      </p:bldGraphic>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C2BEEB-2580-DBD1-3AC8-B367A246F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CF196-A9A1-3DD5-C29A-E4C9230AC556}"/>
              </a:ext>
            </a:extLst>
          </p:cNvPr>
          <p:cNvSpPr>
            <a:spLocks noGrp="1"/>
          </p:cNvSpPr>
          <p:nvPr>
            <p:ph type="title"/>
          </p:nvPr>
        </p:nvSpPr>
        <p:spPr/>
        <p:txBody>
          <a:bodyPr/>
          <a:lstStyle/>
          <a:p>
            <a:r>
              <a:rPr lang="en-US"/>
              <a:t>Impact of query types on relevance</a:t>
            </a:r>
          </a:p>
        </p:txBody>
      </p:sp>
      <p:sp>
        <p:nvSpPr>
          <p:cNvPr id="3" name="Rounded Rectangle 5">
            <a:extLst>
              <a:ext uri="{FF2B5EF4-FFF2-40B4-BE49-F238E27FC236}">
                <a16:creationId xmlns:a16="http://schemas.microsoft.com/office/drawing/2014/main" id="{C945B728-15D1-2D33-6D37-659B147DA5D9}"/>
              </a:ext>
              <a:ext uri="{C183D7F6-B498-43B3-948B-1728B52AA6E4}">
                <adec:decorative xmlns:adec="http://schemas.microsoft.com/office/drawing/2017/decorative" val="1"/>
              </a:ext>
            </a:extLst>
          </p:cNvPr>
          <p:cNvSpPr/>
          <p:nvPr/>
        </p:nvSpPr>
        <p:spPr bwMode="auto">
          <a:xfrm>
            <a:off x="585218" y="1219200"/>
            <a:ext cx="11006968" cy="4854357"/>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867458BE-8071-5421-FEBE-C0A665A46082}"/>
              </a:ext>
            </a:extLst>
          </p:cNvPr>
          <p:cNvSpPr txBox="1"/>
          <p:nvPr/>
        </p:nvSpPr>
        <p:spPr>
          <a:xfrm>
            <a:off x="585218" y="6235040"/>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Outperforming vector search with hybrid + reranking</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grpSp>
        <p:nvGrpSpPr>
          <p:cNvPr id="9" name="Group 8">
            <a:extLst>
              <a:ext uri="{FF2B5EF4-FFF2-40B4-BE49-F238E27FC236}">
                <a16:creationId xmlns:a16="http://schemas.microsoft.com/office/drawing/2014/main" id="{A36B07B7-51C1-4D62-FC81-75890EB6A886}"/>
              </a:ext>
              <a:ext uri="{C183D7F6-B498-43B3-948B-1728B52AA6E4}">
                <adec:decorative xmlns:adec="http://schemas.microsoft.com/office/drawing/2017/decorative" val="1"/>
              </a:ext>
            </a:extLst>
          </p:cNvPr>
          <p:cNvGrpSpPr/>
          <p:nvPr/>
        </p:nvGrpSpPr>
        <p:grpSpPr>
          <a:xfrm>
            <a:off x="5072014" y="1393714"/>
            <a:ext cx="6296265" cy="378973"/>
            <a:chOff x="5072014" y="1393714"/>
            <a:chExt cx="6296265" cy="378973"/>
          </a:xfrm>
        </p:grpSpPr>
        <p:sp>
          <p:nvSpPr>
            <p:cNvPr id="28" name="Graphic 7">
              <a:extLst>
                <a:ext uri="{FF2B5EF4-FFF2-40B4-BE49-F238E27FC236}">
                  <a16:creationId xmlns:a16="http://schemas.microsoft.com/office/drawing/2014/main" id="{BC3CBADC-E4D6-85F4-F1D0-72B4A940323F}"/>
                </a:ext>
                <a:ext uri="{C183D7F6-B498-43B3-948B-1728B52AA6E4}">
                  <adec:decorative xmlns:adec="http://schemas.microsoft.com/office/drawing/2017/decorative" val="1"/>
                </a:ext>
              </a:extLst>
            </p:cNvPr>
            <p:cNvSpPr/>
            <p:nvPr/>
          </p:nvSpPr>
          <p:spPr>
            <a:xfrm>
              <a:off x="5072014"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9" name="Graphic 8">
              <a:extLst>
                <a:ext uri="{FF2B5EF4-FFF2-40B4-BE49-F238E27FC236}">
                  <a16:creationId xmlns:a16="http://schemas.microsoft.com/office/drawing/2014/main" id="{FC06A2BA-5B53-71A3-4959-5B75AC322E81}"/>
                </a:ext>
                <a:ext uri="{C183D7F6-B498-43B3-948B-1728B52AA6E4}">
                  <adec:decorative xmlns:adec="http://schemas.microsoft.com/office/drawing/2017/decorative" val="1"/>
                </a:ext>
              </a:extLst>
            </p:cNvPr>
            <p:cNvSpPr/>
            <p:nvPr/>
          </p:nvSpPr>
          <p:spPr>
            <a:xfrm>
              <a:off x="704424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0" name="Graphic 9">
              <a:extLst>
                <a:ext uri="{FF2B5EF4-FFF2-40B4-BE49-F238E27FC236}">
                  <a16:creationId xmlns:a16="http://schemas.microsoft.com/office/drawing/2014/main" id="{9ACFE434-D8F3-001F-A867-5C5D8597A3E0}"/>
                </a:ext>
                <a:ext uri="{C183D7F6-B498-43B3-948B-1728B52AA6E4}">
                  <adec:decorative xmlns:adec="http://schemas.microsoft.com/office/drawing/2017/decorative" val="1"/>
                </a:ext>
              </a:extLst>
            </p:cNvPr>
            <p:cNvSpPr/>
            <p:nvPr/>
          </p:nvSpPr>
          <p:spPr>
            <a:xfrm>
              <a:off x="900680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Graphic 10">
              <a:extLst>
                <a:ext uri="{FF2B5EF4-FFF2-40B4-BE49-F238E27FC236}">
                  <a16:creationId xmlns:a16="http://schemas.microsoft.com/office/drawing/2014/main" id="{9BD5D975-DE75-4CBC-1FC8-7A6D9EEB506F}"/>
                </a:ext>
                <a:ext uri="{C183D7F6-B498-43B3-948B-1728B52AA6E4}">
                  <adec:decorative xmlns:adec="http://schemas.microsoft.com/office/drawing/2017/decorative" val="1"/>
                </a:ext>
              </a:extLst>
            </p:cNvPr>
            <p:cNvSpPr/>
            <p:nvPr/>
          </p:nvSpPr>
          <p:spPr>
            <a:xfrm>
              <a:off x="10989309"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aphicFrame>
        <p:nvGraphicFramePr>
          <p:cNvPr id="32" name="Table 31">
            <a:extLst>
              <a:ext uri="{FF2B5EF4-FFF2-40B4-BE49-F238E27FC236}">
                <a16:creationId xmlns:a16="http://schemas.microsoft.com/office/drawing/2014/main" id="{D69E09FD-15FF-1377-15CD-31EEF7BD3565}"/>
              </a:ext>
            </a:extLst>
          </p:cNvPr>
          <p:cNvGraphicFramePr>
            <a:graphicFrameLocks noGrp="1"/>
          </p:cNvGraphicFramePr>
          <p:nvPr>
            <p:extLst>
              <p:ext uri="{D42A27DB-BD31-4B8C-83A1-F6EECF244321}">
                <p14:modId xmlns:p14="http://schemas.microsoft.com/office/powerpoint/2010/main" val="265621983"/>
              </p:ext>
            </p:extLst>
          </p:nvPr>
        </p:nvGraphicFramePr>
        <p:xfrm>
          <a:off x="805013" y="1754037"/>
          <a:ext cx="10581973" cy="4120680"/>
        </p:xfrm>
        <a:graphic>
          <a:graphicData uri="http://schemas.openxmlformats.org/drawingml/2006/table">
            <a:tbl>
              <a:tblPr firstRow="1" bandRow="1"/>
              <a:tblGrid>
                <a:gridCol w="2778845">
                  <a:extLst>
                    <a:ext uri="{9D8B030D-6E8A-4147-A177-3AD203B41FA5}">
                      <a16:colId xmlns:a16="http://schemas.microsoft.com/office/drawing/2014/main" val="501489503"/>
                    </a:ext>
                  </a:extLst>
                </a:gridCol>
                <a:gridCol w="1950782">
                  <a:extLst>
                    <a:ext uri="{9D8B030D-6E8A-4147-A177-3AD203B41FA5}">
                      <a16:colId xmlns:a16="http://schemas.microsoft.com/office/drawing/2014/main" val="2715735881"/>
                    </a:ext>
                  </a:extLst>
                </a:gridCol>
                <a:gridCol w="1950782">
                  <a:extLst>
                    <a:ext uri="{9D8B030D-6E8A-4147-A177-3AD203B41FA5}">
                      <a16:colId xmlns:a16="http://schemas.microsoft.com/office/drawing/2014/main" val="3018410819"/>
                    </a:ext>
                  </a:extLst>
                </a:gridCol>
                <a:gridCol w="1950782">
                  <a:extLst>
                    <a:ext uri="{9D8B030D-6E8A-4147-A177-3AD203B41FA5}">
                      <a16:colId xmlns:a16="http://schemas.microsoft.com/office/drawing/2014/main" val="1454691429"/>
                    </a:ext>
                  </a:extLst>
                </a:gridCol>
                <a:gridCol w="1950782">
                  <a:extLst>
                    <a:ext uri="{9D8B030D-6E8A-4147-A177-3AD203B41FA5}">
                      <a16:colId xmlns:a16="http://schemas.microsoft.com/office/drawing/2014/main" val="2496674081"/>
                    </a:ext>
                  </a:extLst>
                </a:gridCol>
              </a:tblGrid>
              <a:tr h="9360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1" i="0" u="none" strike="noStrike">
                          <a:solidFill>
                            <a:schemeClr val="tx1"/>
                          </a:solidFill>
                          <a:effectLst/>
                          <a:latin typeface="+mj-lt"/>
                        </a:rPr>
                        <a:t>Query type</a:t>
                      </a:r>
                    </a:p>
                  </a:txBody>
                  <a:tcPr marL="72000"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Keyword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Vector</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 +</a:t>
                      </a:r>
                      <a:br>
                        <a:rPr lang="en-US" sz="1600" b="1" i="0" u="none" strike="noStrike">
                          <a:solidFill>
                            <a:schemeClr val="tx1"/>
                          </a:solidFill>
                          <a:effectLst/>
                          <a:latin typeface="+mj-lt"/>
                        </a:rPr>
                      </a:br>
                      <a:r>
                        <a:rPr lang="en-US" sz="1600" b="1" i="0" u="none" strike="noStrike">
                          <a:solidFill>
                            <a:schemeClr val="tx1"/>
                          </a:solidFill>
                          <a:effectLst/>
                          <a:latin typeface="+mj-lt"/>
                        </a:rPr>
                        <a:t>Semantic ranker </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1548707"/>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12700" indent="0" algn="l" fontAlgn="b">
                        <a:tabLst/>
                      </a:pPr>
                      <a:r>
                        <a:rPr lang="en-US" sz="1600" b="0" i="0" u="none" strike="noStrike">
                          <a:solidFill>
                            <a:schemeClr val="tx1"/>
                          </a:solidFill>
                          <a:effectLst/>
                          <a:latin typeface="+mn-lt"/>
                        </a:rPr>
                        <a:t>Concept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45.8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5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59.6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A81"/>
                    </a:solidFill>
                  </a:tcPr>
                </a:tc>
                <a:extLst>
                  <a:ext uri="{0D108BD9-81ED-4DB2-BD59-A6C34878D82A}">
                    <a16:rowId xmlns:a16="http://schemas.microsoft.com/office/drawing/2014/main" val="2588870592"/>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Fact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37.8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8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1D580"/>
                    </a:solidFill>
                  </a:tcPr>
                </a:tc>
                <a:extLst>
                  <a:ext uri="{0D108BD9-81ED-4DB2-BD59-A6C34878D82A}">
                    <a16:rowId xmlns:a16="http://schemas.microsoft.com/office/drawing/2014/main" val="4226662768"/>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Exact snippet search</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41.5</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60.8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D981"/>
                    </a:solidFill>
                  </a:tcPr>
                </a:tc>
                <a:extLst>
                  <a:ext uri="{0D108BD9-81ED-4DB2-BD59-A6C34878D82A}">
                    <a16:rowId xmlns:a16="http://schemas.microsoft.com/office/drawing/2014/main" val="87618610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Web search-like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6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50</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E8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58.9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B81"/>
                    </a:solidFill>
                  </a:tcPr>
                </a:tc>
                <a:extLst>
                  <a:ext uri="{0D108BD9-81ED-4DB2-BD59-A6C34878D82A}">
                    <a16:rowId xmlns:a16="http://schemas.microsoft.com/office/drawing/2014/main" val="2699460461"/>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Keyword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79.2</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11.7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88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66.9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D07F"/>
                    </a:solidFill>
                  </a:tcPr>
                </a:tc>
                <a:extLst>
                  <a:ext uri="{0D108BD9-81ED-4DB2-BD59-A6C34878D82A}">
                    <a16:rowId xmlns:a16="http://schemas.microsoft.com/office/drawing/2014/main" val="841376099"/>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Low query/doc term overlap</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27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C"/>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35.9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extLst>
                  <a:ext uri="{0D108BD9-81ED-4DB2-BD59-A6C34878D82A}">
                    <a16:rowId xmlns:a16="http://schemas.microsoft.com/office/drawing/2014/main" val="172140983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Queries with misspellings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A77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40.6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2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54.6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182"/>
                    </a:solidFill>
                  </a:tcPr>
                </a:tc>
                <a:extLst>
                  <a:ext uri="{0D108BD9-81ED-4DB2-BD59-A6C34878D82A}">
                    <a16:rowId xmlns:a16="http://schemas.microsoft.com/office/drawing/2014/main" val="13403402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42.7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D9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B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B81"/>
                    </a:solidFill>
                  </a:tcPr>
                </a:tc>
                <a:extLst>
                  <a:ext uri="{0D108BD9-81ED-4DB2-BD59-A6C34878D82A}">
                    <a16:rowId xmlns:a16="http://schemas.microsoft.com/office/drawing/2014/main" val="3295518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Medium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9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44.7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8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A81"/>
                    </a:solidFill>
                  </a:tcPr>
                </a:tc>
                <a:extLst>
                  <a:ext uri="{0D108BD9-81ED-4DB2-BD59-A6C34878D82A}">
                    <a16:rowId xmlns:a16="http://schemas.microsoft.com/office/drawing/2014/main" val="297786737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Short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3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B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4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D480"/>
                    </a:solidFill>
                  </a:tcPr>
                </a:tc>
                <a:extLst>
                  <a:ext uri="{0D108BD9-81ED-4DB2-BD59-A6C34878D82A}">
                    <a16:rowId xmlns:a16="http://schemas.microsoft.com/office/drawing/2014/main" val="896223305"/>
                  </a:ext>
                </a:extLst>
              </a:tr>
            </a:tbl>
          </a:graphicData>
        </a:graphic>
      </p:graphicFrame>
    </p:spTree>
    <p:extLst>
      <p:ext uri="{BB962C8B-B14F-4D97-AF65-F5344CB8AC3E}">
        <p14:creationId xmlns:p14="http://schemas.microsoft.com/office/powerpoint/2010/main" val="260988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7037E-7 L 0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7" grpId="0"/>
      <p:bldP spid="2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a:t>Retrieval-augmented </a:t>
            </a:r>
            <a:br>
              <a:rPr lang="en-US"/>
            </a:br>
            <a:r>
              <a:rPr lang="en-US"/>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D4F8-A2EA-39CE-FE3E-BC6E084AA0AE}"/>
              </a:ext>
            </a:extLst>
          </p:cNvPr>
          <p:cNvSpPr>
            <a:spLocks noGrp="1"/>
          </p:cNvSpPr>
          <p:nvPr>
            <p:ph type="title"/>
          </p:nvPr>
        </p:nvSpPr>
        <p:spPr/>
        <p:txBody>
          <a:bodyPr/>
          <a:lstStyle/>
          <a:p>
            <a:r>
              <a:rPr lang="en-US"/>
              <a:t>RAG search settings</a:t>
            </a:r>
          </a:p>
        </p:txBody>
      </p:sp>
      <p:pic>
        <p:nvPicPr>
          <p:cNvPr id="5" name="Picture 4" descr="A screenshot showing RAG search settings.">
            <a:extLst>
              <a:ext uri="{FF2B5EF4-FFF2-40B4-BE49-F238E27FC236}">
                <a16:creationId xmlns:a16="http://schemas.microsoft.com/office/drawing/2014/main" id="{E4EE484A-342D-E561-B4AB-4F1178606E3F}"/>
              </a:ext>
            </a:extLst>
          </p:cNvPr>
          <p:cNvPicPr>
            <a:picLocks noChangeAspect="1"/>
          </p:cNvPicPr>
          <p:nvPr/>
        </p:nvPicPr>
        <p:blipFill>
          <a:blip r:embed="rId3"/>
          <a:stretch>
            <a:fillRect/>
          </a:stretch>
        </p:blipFill>
        <p:spPr>
          <a:xfrm>
            <a:off x="588264" y="1344050"/>
            <a:ext cx="9656567" cy="4899725"/>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Rounded Rectangle 5">
            <a:extLst>
              <a:ext uri="{FF2B5EF4-FFF2-40B4-BE49-F238E27FC236}">
                <a16:creationId xmlns:a16="http://schemas.microsoft.com/office/drawing/2014/main" id="{CF9A8726-0C60-F82A-8376-7D6BE30E7585}"/>
              </a:ext>
              <a:ext uri="{C183D7F6-B498-43B3-948B-1728B52AA6E4}">
                <adec:decorative xmlns:adec="http://schemas.microsoft.com/office/drawing/2017/decorative" val="1"/>
              </a:ext>
            </a:extLst>
          </p:cNvPr>
          <p:cNvSpPr/>
          <p:nvPr/>
        </p:nvSpPr>
        <p:spPr bwMode="auto">
          <a:xfrm>
            <a:off x="7927091" y="1635913"/>
            <a:ext cx="2317739" cy="1114162"/>
          </a:xfrm>
          <a:prstGeom prst="roundRect">
            <a:avLst>
              <a:gd name="adj" fmla="val 833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0" name="Rounded Rectangle 9">
            <a:extLst>
              <a:ext uri="{FF2B5EF4-FFF2-40B4-BE49-F238E27FC236}">
                <a16:creationId xmlns:a16="http://schemas.microsoft.com/office/drawing/2014/main" id="{A9A31B11-A43A-2256-5741-42E5763F51F0}"/>
              </a:ext>
              <a:ext uri="{C183D7F6-B498-43B3-948B-1728B52AA6E4}">
                <adec:decorative xmlns:adec="http://schemas.microsoft.com/office/drawing/2017/decorative" val="1"/>
              </a:ext>
            </a:extLst>
          </p:cNvPr>
          <p:cNvSpPr/>
          <p:nvPr/>
        </p:nvSpPr>
        <p:spPr bwMode="auto">
          <a:xfrm>
            <a:off x="7927091" y="3865642"/>
            <a:ext cx="2317739" cy="319597"/>
          </a:xfrm>
          <a:prstGeom prst="roundRect">
            <a:avLst>
              <a:gd name="adj" fmla="val 2339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
        <p:nvSpPr>
          <p:cNvPr id="11" name="Rounded Rectangle 10">
            <a:extLst>
              <a:ext uri="{FF2B5EF4-FFF2-40B4-BE49-F238E27FC236}">
                <a16:creationId xmlns:a16="http://schemas.microsoft.com/office/drawing/2014/main" id="{5DA19E2B-2E6C-2FBB-7B11-532ED54664EF}"/>
              </a:ext>
              <a:ext uri="{C183D7F6-B498-43B3-948B-1728B52AA6E4}">
                <adec:decorative xmlns:adec="http://schemas.microsoft.com/office/drawing/2017/decorative" val="1"/>
              </a:ext>
            </a:extLst>
          </p:cNvPr>
          <p:cNvSpPr/>
          <p:nvPr/>
        </p:nvSpPr>
        <p:spPr bwMode="auto">
          <a:xfrm>
            <a:off x="7927091" y="4868115"/>
            <a:ext cx="2317739" cy="1319554"/>
          </a:xfrm>
          <a:prstGeom prst="roundRect">
            <a:avLst>
              <a:gd name="adj" fmla="val 568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spTree>
    <p:extLst>
      <p:ext uri="{BB962C8B-B14F-4D97-AF65-F5344CB8AC3E}">
        <p14:creationId xmlns:p14="http://schemas.microsoft.com/office/powerpoint/2010/main" val="18488411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ECE-16E8-4F74-07A4-85CB2C8335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99E66-8519-0A12-8FF6-2AEAC991A7F0}"/>
              </a:ext>
            </a:extLst>
          </p:cNvPr>
          <p:cNvSpPr>
            <a:spLocks noGrp="1"/>
          </p:cNvSpPr>
          <p:nvPr>
            <p:ph type="title"/>
          </p:nvPr>
        </p:nvSpPr>
        <p:spPr>
          <a:xfrm>
            <a:off x="585216" y="3152001"/>
            <a:ext cx="6675120" cy="553998"/>
          </a:xfrm>
        </p:spPr>
        <p:txBody>
          <a:bodyPr/>
          <a:lstStyle/>
          <a:p>
            <a:r>
              <a:rPr lang="en-US"/>
              <a:t>Data preparation</a:t>
            </a:r>
          </a:p>
        </p:txBody>
      </p:sp>
    </p:spTree>
    <p:extLst>
      <p:ext uri="{BB962C8B-B14F-4D97-AF65-F5344CB8AC3E}">
        <p14:creationId xmlns:p14="http://schemas.microsoft.com/office/powerpoint/2010/main" val="18505544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effectLst>
                  <a:glow rad="63500">
                    <a:schemeClr val="bg1">
                      <a:alpha val="40000"/>
                    </a:schemeClr>
                  </a:glow>
                </a:effectLst>
                <a:latin typeface="Segoe UI Semibold" panose="020B0702040204020203" pitchFamily="34" charset="0"/>
                <a:cs typeface="Segoe UI Semibold" panose="020B0702040204020203" pitchFamily="34" charset="0"/>
              </a:rPr>
              <a:t>Why do we need to split documents?</a:t>
            </a:r>
            <a:endParaRPr lang="en-US" sz="4000">
              <a:latin typeface="Segoe UI Semibold" panose="020B0702040204020203" pitchFamily="34" charset="0"/>
              <a:cs typeface="Segoe UI Semibold" panose="020B0702040204020203" pitchFamily="34" charset="0"/>
            </a:endParaRPr>
          </a:p>
        </p:txBody>
      </p:sp>
      <p:sp>
        <p:nvSpPr>
          <p:cNvPr id="6" name="Rectangle: Rounded Corners 7">
            <a:extLst>
              <a:ext uri="{FF2B5EF4-FFF2-40B4-BE49-F238E27FC236}">
                <a16:creationId xmlns:a16="http://schemas.microsoft.com/office/drawing/2014/main" id="{EC68AE12-6B74-1782-2201-5099FD8A59AB}"/>
              </a:ext>
            </a:extLst>
          </p:cNvPr>
          <p:cNvSpPr/>
          <p:nvPr/>
        </p:nvSpPr>
        <p:spPr>
          <a:xfrm>
            <a:off x="588262" y="1587229"/>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4" name="Content Placeholder 4">
            <a:extLst>
              <a:ext uri="{FF2B5EF4-FFF2-40B4-BE49-F238E27FC236}">
                <a16:creationId xmlns:a16="http://schemas.microsoft.com/office/drawing/2014/main" id="{C1D7C1E0-0949-884E-DC6F-77BC39520EAD}"/>
              </a:ext>
            </a:extLst>
          </p:cNvPr>
          <p:cNvSpPr txBox="1">
            <a:spLocks/>
          </p:cNvSpPr>
          <p:nvPr/>
        </p:nvSpPr>
        <p:spPr>
          <a:xfrm>
            <a:off x="1082635" y="1598323"/>
            <a:ext cx="4200566" cy="472824"/>
          </a:xfrm>
        </p:spPr>
        <p:txBody>
          <a:bodyPr wrap="none" tIns="0" bIns="0" anchor="t">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1"/>
            <a:r>
              <a:rPr lang="en-US" sz="2400"/>
              <a:t>LLMs have limited context</a:t>
            </a:r>
            <a:br>
              <a:rPr lang="en-US" sz="2400"/>
            </a:br>
            <a:r>
              <a:rPr lang="en-US" sz="2400"/>
              <a:t>windows (4K – 128K)</a:t>
            </a:r>
          </a:p>
        </p:txBody>
      </p:sp>
      <p:sp>
        <p:nvSpPr>
          <p:cNvPr id="7" name="Rectangle: Rounded Corners 7">
            <a:extLst>
              <a:ext uri="{FF2B5EF4-FFF2-40B4-BE49-F238E27FC236}">
                <a16:creationId xmlns:a16="http://schemas.microsoft.com/office/drawing/2014/main" id="{CFC12E75-54C5-8DE3-7483-9E94C5D2DCF0}"/>
              </a:ext>
            </a:extLst>
          </p:cNvPr>
          <p:cNvSpPr/>
          <p:nvPr/>
        </p:nvSpPr>
        <p:spPr>
          <a:xfrm>
            <a:off x="588262" y="2716029"/>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r>
              <a:rPr lang="en-US" sz="1200">
                <a:solidFill>
                  <a:schemeClr val="bg1"/>
                </a:solidFill>
                <a:latin typeface="+mj-lt"/>
              </a:rPr>
              <a:t>2</a:t>
            </a:r>
          </a:p>
        </p:txBody>
      </p:sp>
      <p:sp>
        <p:nvSpPr>
          <p:cNvPr id="8" name="Content Placeholder 4">
            <a:extLst>
              <a:ext uri="{FF2B5EF4-FFF2-40B4-BE49-F238E27FC236}">
                <a16:creationId xmlns:a16="http://schemas.microsoft.com/office/drawing/2014/main" id="{6CE14D47-189D-F976-EA4C-2E9DFA65A18A}"/>
              </a:ext>
            </a:extLst>
          </p:cNvPr>
          <p:cNvSpPr txBox="1">
            <a:spLocks/>
          </p:cNvSpPr>
          <p:nvPr/>
        </p:nvSpPr>
        <p:spPr>
          <a:xfrm>
            <a:off x="1082634" y="2716217"/>
            <a:ext cx="3691247" cy="110563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2400"/>
              <a:t>When an LLM receives too much information, it can get easily distracted by irrelevant details.</a:t>
            </a:r>
            <a:endParaRPr lang="en-US" sz="1600"/>
          </a:p>
        </p:txBody>
      </p:sp>
      <p:sp>
        <p:nvSpPr>
          <p:cNvPr id="9" name="Rounded Rectangle 8">
            <a:extLst>
              <a:ext uri="{FF2B5EF4-FFF2-40B4-BE49-F238E27FC236}">
                <a16:creationId xmlns:a16="http://schemas.microsoft.com/office/drawing/2014/main" id="{B844C474-C180-7C96-7FC2-A57FD5C6DCA6}"/>
              </a:ext>
              <a:ext uri="{C183D7F6-B498-43B3-948B-1728B52AA6E4}">
                <adec:decorative xmlns:adec="http://schemas.microsoft.com/office/drawing/2017/decorative" val="1"/>
              </a:ext>
            </a:extLst>
          </p:cNvPr>
          <p:cNvSpPr/>
          <p:nvPr/>
        </p:nvSpPr>
        <p:spPr bwMode="auto">
          <a:xfrm>
            <a:off x="5283200" y="1436688"/>
            <a:ext cx="6319517" cy="483234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33" name="TextBox 32">
            <a:extLst>
              <a:ext uri="{FF2B5EF4-FFF2-40B4-BE49-F238E27FC236}">
                <a16:creationId xmlns:a16="http://schemas.microsoft.com/office/drawing/2014/main" id="{E96CBB64-DA8A-2292-E27D-6FB80C9CE295}"/>
              </a:ext>
            </a:extLst>
          </p:cNvPr>
          <p:cNvSpPr txBox="1"/>
          <p:nvPr/>
        </p:nvSpPr>
        <p:spPr>
          <a:xfrm rot="16200000">
            <a:off x="4250306" y="3042764"/>
            <a:ext cx="2771481" cy="400111"/>
          </a:xfrm>
          <a:prstGeom prst="rect">
            <a:avLst/>
          </a:prstGeom>
          <a:noFill/>
        </p:spPr>
        <p:txBody>
          <a:bodyPr wrap="square" lIns="0" tIns="182880" rIns="0" bIns="0" rtlCol="0">
            <a:spAutoFit/>
          </a:bodyPr>
          <a:lstStyle/>
          <a:p>
            <a:pPr algn="ctr">
              <a:defRPr/>
            </a:pPr>
            <a:r>
              <a:rPr lang="en-US" sz="1400">
                <a:solidFill>
                  <a:srgbClr val="000000"/>
                </a:solidFill>
                <a:latin typeface="+mj-lt"/>
              </a:rPr>
              <a:t>Accuracy</a:t>
            </a:r>
          </a:p>
        </p:txBody>
      </p:sp>
      <p:graphicFrame>
        <p:nvGraphicFramePr>
          <p:cNvPr id="32" name="Chart 31" descr="Chart showing Accuracy in relation to Number of documents in input context.">
            <a:extLst>
              <a:ext uri="{FF2B5EF4-FFF2-40B4-BE49-F238E27FC236}">
                <a16:creationId xmlns:a16="http://schemas.microsoft.com/office/drawing/2014/main" id="{ED08762A-BD53-25FA-F7FC-E22FBCDB54A6}"/>
              </a:ext>
            </a:extLst>
          </p:cNvPr>
          <p:cNvGraphicFramePr/>
          <p:nvPr>
            <p:extLst>
              <p:ext uri="{D42A27DB-BD31-4B8C-83A1-F6EECF244321}">
                <p14:modId xmlns:p14="http://schemas.microsoft.com/office/powerpoint/2010/main" val="714660999"/>
              </p:ext>
            </p:extLst>
          </p:nvPr>
        </p:nvGraphicFramePr>
        <p:xfrm>
          <a:off x="5988889" y="1718868"/>
          <a:ext cx="5344142" cy="327392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C33F09BB-07E1-EB90-C02A-D8BE7DE56B24}"/>
              </a:ext>
            </a:extLst>
          </p:cNvPr>
          <p:cNvSpPr txBox="1"/>
          <p:nvPr/>
        </p:nvSpPr>
        <p:spPr>
          <a:xfrm>
            <a:off x="6363094" y="5191985"/>
            <a:ext cx="4581427" cy="215444"/>
          </a:xfrm>
          <a:prstGeom prst="rect">
            <a:avLst/>
          </a:prstGeom>
          <a:noFill/>
        </p:spPr>
        <p:txBody>
          <a:bodyPr wrap="square" lIns="0" tIns="0" rIns="0" bIns="0" rtlCol="0">
            <a:spAutoFit/>
          </a:bodyPr>
          <a:lstStyle/>
          <a:p>
            <a:pPr algn="ctr">
              <a:defRPr/>
            </a:pPr>
            <a:r>
              <a:rPr lang="en-US" sz="1400">
                <a:solidFill>
                  <a:srgbClr val="000000"/>
                </a:solidFill>
                <a:latin typeface="+mj-lt"/>
              </a:rPr>
              <a:t>Number of documents in input context</a:t>
            </a:r>
          </a:p>
        </p:txBody>
      </p:sp>
      <p:sp>
        <p:nvSpPr>
          <p:cNvPr id="10" name="TextBox 9">
            <a:extLst>
              <a:ext uri="{FF2B5EF4-FFF2-40B4-BE49-F238E27FC236}">
                <a16:creationId xmlns:a16="http://schemas.microsoft.com/office/drawing/2014/main" id="{F0A9DED5-C07B-F508-DE9F-B981A4536EBD}"/>
              </a:ext>
            </a:extLst>
          </p:cNvPr>
          <p:cNvSpPr txBox="1"/>
          <p:nvPr/>
        </p:nvSpPr>
        <p:spPr>
          <a:xfrm>
            <a:off x="5552885" y="5784137"/>
            <a:ext cx="5780146" cy="338553"/>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spTree>
    <p:extLst>
      <p:ext uri="{BB962C8B-B14F-4D97-AF65-F5344CB8AC3E}">
        <p14:creationId xmlns:p14="http://schemas.microsoft.com/office/powerpoint/2010/main" val="41693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4.44444E-6 L 2.08333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91667E-6 -3.33333E-6 L -2.916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91667E-6 -3.33333E-6 L -2.91667E-6 0.03542 " pathEditMode="relative" rAng="0" ptsTypes="AA">
                                      <p:cBhvr>
                                        <p:cTn id="31" dur="700" spd="-100000" fill="hold"/>
                                        <p:tgtEl>
                                          <p:spTgt spid="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grpId="1" nodeType="withEffect">
                                  <p:stCondLst>
                                    <p:cond delay="0"/>
                                  </p:stCondLst>
                                  <p:childTnLst>
                                    <p:animMotion origin="layout" path="M -2.91667E-6 -3.33333E-6 L -2.91667E-6 0.03542 " pathEditMode="relative" rAng="0" ptsTypes="AA">
                                      <p:cBhvr>
                                        <p:cTn id="36" dur="700" spd="-100000" fill="hold"/>
                                        <p:tgtEl>
                                          <p:spTgt spid="8"/>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0"/>
                                  </p:stCondLst>
                                  <p:childTnLst>
                                    <p:animMotion origin="layout" path="M -2.91667E-6 -3.33333E-6 L -2.91667E-6 0.03542 " pathEditMode="relative" rAng="0" ptsTypes="AA">
                                      <p:cBhvr>
                                        <p:cTn id="41" dur="700" spd="-100000" fill="hold"/>
                                        <p:tgtEl>
                                          <p:spTgt spid="3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42" presetClass="path" presetSubtype="0" decel="100000" fill="hold" grpId="1" nodeType="withEffect">
                                  <p:stCondLst>
                                    <p:cond delay="0"/>
                                  </p:stCondLst>
                                  <p:childTnLst>
                                    <p:animMotion origin="layout" path="M -2.91667E-6 -3.33333E-6 L -2.91667E-6 0.03542 " pathEditMode="relative" rAng="0" ptsTypes="AA">
                                      <p:cBhvr>
                                        <p:cTn id="46" dur="700" spd="-100000" fill="hold"/>
                                        <p:tgtEl>
                                          <p:spTgt spid="3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42" presetClass="path" presetSubtype="0" decel="100000" fill="hold" grpId="1" nodeType="withEffect">
                                  <p:stCondLst>
                                    <p:cond delay="0"/>
                                  </p:stCondLst>
                                  <p:childTnLst>
                                    <p:animMotion origin="layout" path="M -2.91667E-6 -3.33333E-6 L -2.91667E-6 0.03542 " pathEditMode="relative" rAng="0" ptsTypes="AA">
                                      <p:cBhvr>
                                        <p:cTn id="51"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P spid="7" grpId="0" animBg="1"/>
      <p:bldP spid="7" grpId="1" animBg="1"/>
      <p:bldP spid="8" grpId="0"/>
      <p:bldP spid="8" grpId="1"/>
      <p:bldP spid="9" grpId="0" animBg="1"/>
      <p:bldP spid="9" grpId="1" animBg="1"/>
      <p:bldP spid="33" grpId="0"/>
      <p:bldP spid="33" grpId="1"/>
      <p:bldGraphic spid="32" grpId="0">
        <p:bldAsOne/>
      </p:bldGraphic>
      <p:bldGraphic spid="32" grpId="1">
        <p:bldAsOne/>
      </p:bldGraphic>
      <p:bldP spid="34" grpId="0"/>
      <p:bldP spid="34"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a:bodyPr>
          <a:lstStyle/>
          <a:p>
            <a:r>
              <a:rPr lang="en-US"/>
              <a:t>Optimal size of document chunk</a:t>
            </a:r>
          </a:p>
        </p:txBody>
      </p:sp>
      <p:sp>
        <p:nvSpPr>
          <p:cNvPr id="17" name="Rounded Rectangle 16">
            <a:extLst>
              <a:ext uri="{FF2B5EF4-FFF2-40B4-BE49-F238E27FC236}">
                <a16:creationId xmlns:a16="http://schemas.microsoft.com/office/drawing/2014/main" id="{31DAAD46-F2F4-9BEB-5FA6-3BA0ABE7673F}"/>
              </a:ext>
              <a:ext uri="{C183D7F6-B498-43B3-948B-1728B52AA6E4}">
                <adec:decorative xmlns:adec="http://schemas.microsoft.com/office/drawing/2017/decorative" val="1"/>
              </a:ext>
            </a:extLst>
          </p:cNvPr>
          <p:cNvSpPr/>
          <p:nvPr/>
        </p:nvSpPr>
        <p:spPr bwMode="auto">
          <a:xfrm>
            <a:off x="584200"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0" name="TextBox 9">
            <a:extLst>
              <a:ext uri="{FF2B5EF4-FFF2-40B4-BE49-F238E27FC236}">
                <a16:creationId xmlns:a16="http://schemas.microsoft.com/office/drawing/2014/main" id="{B6F4A19C-2EAB-FB7E-59C8-AB1DDBCD3C3A}"/>
              </a:ext>
            </a:extLst>
          </p:cNvPr>
          <p:cNvSpPr txBox="1"/>
          <p:nvPr/>
        </p:nvSpPr>
        <p:spPr>
          <a:xfrm>
            <a:off x="698497" y="1282540"/>
            <a:ext cx="2262822" cy="452664"/>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Number of tokens</a:t>
            </a:r>
          </a:p>
        </p:txBody>
      </p:sp>
      <p:graphicFrame>
        <p:nvGraphicFramePr>
          <p:cNvPr id="4" name="Table 3">
            <a:extLst>
              <a:ext uri="{FF2B5EF4-FFF2-40B4-BE49-F238E27FC236}">
                <a16:creationId xmlns:a16="http://schemas.microsoft.com/office/drawing/2014/main" id="{601569DE-6F4F-F144-45FC-0DB06995E2E1}"/>
              </a:ext>
            </a:extLst>
          </p:cNvPr>
          <p:cNvGraphicFramePr>
            <a:graphicFrameLocks noGrp="1"/>
          </p:cNvGraphicFramePr>
          <p:nvPr>
            <p:extLst>
              <p:ext uri="{D42A27DB-BD31-4B8C-83A1-F6EECF244321}">
                <p14:modId xmlns:p14="http://schemas.microsoft.com/office/powerpoint/2010/main" val="3119891438"/>
              </p:ext>
            </p:extLst>
          </p:nvPr>
        </p:nvGraphicFramePr>
        <p:xfrm>
          <a:off x="698497" y="1812894"/>
          <a:ext cx="5040000" cy="2580110"/>
        </p:xfrm>
        <a:graphic>
          <a:graphicData uri="http://schemas.openxmlformats.org/drawingml/2006/table">
            <a:tbl>
              <a:tblPr firstRow="1"/>
              <a:tblGrid>
                <a:gridCol w="3404510">
                  <a:extLst>
                    <a:ext uri="{9D8B030D-6E8A-4147-A177-3AD203B41FA5}">
                      <a16:colId xmlns:a16="http://schemas.microsoft.com/office/drawing/2014/main" val="814734357"/>
                    </a:ext>
                  </a:extLst>
                </a:gridCol>
                <a:gridCol w="1635490">
                  <a:extLst>
                    <a:ext uri="{9D8B030D-6E8A-4147-A177-3AD203B41FA5}">
                      <a16:colId xmlns:a16="http://schemas.microsoft.com/office/drawing/2014/main" val="68127168"/>
                    </a:ext>
                  </a:extLst>
                </a:gridCol>
              </a:tblGrid>
              <a:tr h="516022">
                <a:tc>
                  <a:txBody>
                    <a:bodyPr/>
                    <a:lstStyle/>
                    <a:p>
                      <a:pPr latinLnBrk="0"/>
                      <a:r>
                        <a:rPr lang="en-US" sz="1400" b="1">
                          <a:effectLst/>
                          <a:latin typeface="+mj-lt"/>
                        </a:rPr>
                        <a:t>Retrieval Configuration</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59363863"/>
                  </a:ext>
                </a:extLst>
              </a:tr>
              <a:tr h="516022">
                <a:tc>
                  <a:txBody>
                    <a:bodyPr/>
                    <a:lstStyle/>
                    <a:p>
                      <a:pPr latinLnBrk="0"/>
                      <a:r>
                        <a:rPr lang="en-US" sz="1400">
                          <a:effectLst/>
                          <a:latin typeface="SegoeUI"/>
                        </a:rPr>
                        <a:t>512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42.4</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483728052"/>
                  </a:ext>
                </a:extLst>
              </a:tr>
              <a:tr h="516022">
                <a:tc>
                  <a:txBody>
                    <a:bodyPr/>
                    <a:lstStyle/>
                    <a:p>
                      <a:pPr latinLnBrk="0"/>
                      <a:r>
                        <a:rPr lang="en-US" sz="1400">
                          <a:effectLst/>
                          <a:latin typeface="SegoeUI"/>
                        </a:rPr>
                        <a:t>1024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37.5</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173535125"/>
                  </a:ext>
                </a:extLst>
              </a:tr>
              <a:tr h="516022">
                <a:tc>
                  <a:txBody>
                    <a:bodyPr/>
                    <a:lstStyle/>
                    <a:p>
                      <a:pPr latinLnBrk="0"/>
                      <a:r>
                        <a:rPr lang="en-US" sz="1400">
                          <a:effectLst/>
                          <a:latin typeface="SegoeUI"/>
                        </a:rPr>
                        <a:t>4096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36.4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2558465816"/>
                  </a:ext>
                </a:extLst>
              </a:tr>
              <a:tr h="516022">
                <a:tc>
                  <a:txBody>
                    <a:bodyPr/>
                    <a:lstStyle/>
                    <a:p>
                      <a:pPr latinLnBrk="0"/>
                      <a:r>
                        <a:rPr lang="en-US" sz="1400">
                          <a:effectLst/>
                          <a:latin typeface="SegoeUI"/>
                        </a:rPr>
                        <a:t>8191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34.9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522092965"/>
                  </a:ext>
                </a:extLst>
              </a:tr>
            </a:tbl>
          </a:graphicData>
        </a:graphic>
      </p:graphicFrame>
      <p:sp>
        <p:nvSpPr>
          <p:cNvPr id="19" name="Rounded Rectangle 18">
            <a:extLst>
              <a:ext uri="{FF2B5EF4-FFF2-40B4-BE49-F238E27FC236}">
                <a16:creationId xmlns:a16="http://schemas.microsoft.com/office/drawing/2014/main" id="{292AA40F-4837-D48A-F7DA-38C2E2495722}"/>
              </a:ext>
              <a:ext uri="{C183D7F6-B498-43B3-948B-1728B52AA6E4}">
                <adec:decorative xmlns:adec="http://schemas.microsoft.com/office/drawing/2017/decorative" val="1"/>
              </a:ext>
            </a:extLst>
          </p:cNvPr>
          <p:cNvSpPr/>
          <p:nvPr/>
        </p:nvSpPr>
        <p:spPr bwMode="auto">
          <a:xfrm>
            <a:off x="6155268" y="1543369"/>
            <a:ext cx="5268595" cy="2982898"/>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TextBox 12">
            <a:extLst>
              <a:ext uri="{FF2B5EF4-FFF2-40B4-BE49-F238E27FC236}">
                <a16:creationId xmlns:a16="http://schemas.microsoft.com/office/drawing/2014/main" id="{9B62C18F-22B2-3BFA-6412-A22878B7615A}"/>
              </a:ext>
            </a:extLst>
          </p:cNvPr>
          <p:cNvSpPr txBox="1"/>
          <p:nvPr/>
        </p:nvSpPr>
        <p:spPr>
          <a:xfrm>
            <a:off x="6269988" y="1262181"/>
            <a:ext cx="3083279"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Chunk boundary strategy</a:t>
            </a:r>
          </a:p>
        </p:txBody>
      </p:sp>
      <p:graphicFrame>
        <p:nvGraphicFramePr>
          <p:cNvPr id="7" name="Table 6">
            <a:extLst>
              <a:ext uri="{FF2B5EF4-FFF2-40B4-BE49-F238E27FC236}">
                <a16:creationId xmlns:a16="http://schemas.microsoft.com/office/drawing/2014/main" id="{FF523663-DE23-C474-2C09-F125F4DFDDB9}"/>
              </a:ext>
            </a:extLst>
          </p:cNvPr>
          <p:cNvGraphicFramePr>
            <a:graphicFrameLocks noGrp="1"/>
          </p:cNvGraphicFramePr>
          <p:nvPr>
            <p:extLst>
              <p:ext uri="{D42A27DB-BD31-4B8C-83A1-F6EECF244321}">
                <p14:modId xmlns:p14="http://schemas.microsoft.com/office/powerpoint/2010/main" val="206352935"/>
              </p:ext>
            </p:extLst>
          </p:nvPr>
        </p:nvGraphicFramePr>
        <p:xfrm>
          <a:off x="6269565" y="1812894"/>
          <a:ext cx="5040000" cy="2580110"/>
        </p:xfrm>
        <a:graphic>
          <a:graphicData uri="http://schemas.openxmlformats.org/drawingml/2006/table">
            <a:tbl>
              <a:tblPr firstRow="1"/>
              <a:tblGrid>
                <a:gridCol w="3814643">
                  <a:extLst>
                    <a:ext uri="{9D8B030D-6E8A-4147-A177-3AD203B41FA5}">
                      <a16:colId xmlns:a16="http://schemas.microsoft.com/office/drawing/2014/main" val="1677124359"/>
                    </a:ext>
                  </a:extLst>
                </a:gridCol>
                <a:gridCol w="1225357">
                  <a:extLst>
                    <a:ext uri="{9D8B030D-6E8A-4147-A177-3AD203B41FA5}">
                      <a16:colId xmlns:a16="http://schemas.microsoft.com/office/drawing/2014/main" val="2865078880"/>
                    </a:ext>
                  </a:extLst>
                </a:gridCol>
              </a:tblGrid>
              <a:tr h="516022">
                <a:tc>
                  <a:txBody>
                    <a:bodyPr/>
                    <a:lstStyle/>
                    <a:p>
                      <a:pPr latinLnBrk="0"/>
                      <a:r>
                        <a:rPr lang="en-US" sz="1400" b="1">
                          <a:effectLst/>
                          <a:latin typeface="+mj-lt"/>
                        </a:rPr>
                        <a:t>Chunk boundary strategy</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85833146"/>
                  </a:ext>
                </a:extLst>
              </a:tr>
              <a:tr h="516022">
                <a:tc>
                  <a:txBody>
                    <a:bodyPr/>
                    <a:lstStyle/>
                    <a:p>
                      <a:pPr latinLnBrk="0"/>
                      <a:r>
                        <a:rPr lang="en-US" sz="1400">
                          <a:effectLst/>
                          <a:latin typeface="SegoeUI"/>
                        </a:rPr>
                        <a:t>512 tokens, break at token boundary</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40.9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87407012"/>
                  </a:ext>
                </a:extLst>
              </a:tr>
              <a:tr h="516022">
                <a:tc>
                  <a:txBody>
                    <a:bodyPr/>
                    <a:lstStyle/>
                    <a:p>
                      <a:pPr latinLnBrk="0"/>
                      <a:r>
                        <a:rPr lang="en-US" sz="1400">
                          <a:effectLst/>
                          <a:latin typeface="SegoeUI"/>
                        </a:rPr>
                        <a:t>512 tokens, preserve sentence boundaries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42.4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230536115"/>
                  </a:ext>
                </a:extLst>
              </a:tr>
              <a:tr h="516022">
                <a:tc>
                  <a:txBody>
                    <a:bodyPr/>
                    <a:lstStyle/>
                    <a:p>
                      <a:pPr latinLnBrk="0"/>
                      <a:r>
                        <a:rPr lang="en-US" sz="1400">
                          <a:effectLst/>
                          <a:latin typeface="SegoeUI"/>
                        </a:rPr>
                        <a:t>512 tokens with 10%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43.1</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898806216"/>
                  </a:ext>
                </a:extLst>
              </a:tr>
              <a:tr h="516022">
                <a:tc>
                  <a:txBody>
                    <a:bodyPr/>
                    <a:lstStyle/>
                    <a:p>
                      <a:pPr latinLnBrk="0"/>
                      <a:r>
                        <a:rPr lang="en-US" sz="1400">
                          <a:effectLst/>
                          <a:latin typeface="SegoeUI"/>
                        </a:rPr>
                        <a:t>512 tokens with 25%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43.9</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94673716"/>
                  </a:ext>
                </a:extLst>
              </a:tr>
            </a:tbl>
          </a:graphicData>
        </a:graphic>
      </p:graphicFrame>
      <p:sp>
        <p:nvSpPr>
          <p:cNvPr id="12" name="TextBox 11">
            <a:extLst>
              <a:ext uri="{FF2B5EF4-FFF2-40B4-BE49-F238E27FC236}">
                <a16:creationId xmlns:a16="http://schemas.microsoft.com/office/drawing/2014/main" id="{8D2A7741-E5C7-DB90-0493-9B3CB829C7D1}"/>
              </a:ext>
            </a:extLst>
          </p:cNvPr>
          <p:cNvSpPr txBox="1"/>
          <p:nvPr/>
        </p:nvSpPr>
        <p:spPr>
          <a:xfrm>
            <a:off x="622828" y="4622827"/>
            <a:ext cx="4512715" cy="982513"/>
          </a:xfrm>
          <a:prstGeom prst="rect">
            <a:avLst/>
          </a:prstGeom>
          <a:noFill/>
        </p:spPr>
        <p:txBody>
          <a:bodyPr wrap="square">
            <a:spAutoFit/>
          </a:bodyPr>
          <a:lstStyle/>
          <a:p>
            <a:pPr>
              <a:lnSpc>
                <a:spcPct val="110000"/>
              </a:lnSpc>
            </a:pPr>
            <a:r>
              <a:rPr lang="en-US" sz="1800">
                <a:sym typeface="Wingdings" panose="05000000000000000000" pitchFamily="2" charset="2"/>
              </a:rPr>
              <a:t>A </a:t>
            </a:r>
            <a:r>
              <a:rPr lang="en-US" sz="1800" b="1">
                <a:latin typeface="+mj-lt"/>
                <a:sym typeface="Wingdings" panose="05000000000000000000" pitchFamily="2" charset="2"/>
              </a:rPr>
              <a:t>token</a:t>
            </a:r>
            <a:r>
              <a:rPr lang="en-US" sz="1800" b="1">
                <a:sym typeface="Wingdings" panose="05000000000000000000" pitchFamily="2" charset="2"/>
              </a:rPr>
              <a:t> </a:t>
            </a:r>
            <a:r>
              <a:rPr lang="en-US" sz="1800">
                <a:sym typeface="Wingdings" panose="05000000000000000000" pitchFamily="2" charset="2"/>
              </a:rPr>
              <a:t>is the unit of measurement for an LLM's input/output. ~1 token/word for English, higher ratios for other languages.</a:t>
            </a:r>
          </a:p>
        </p:txBody>
      </p:sp>
      <p:sp>
        <p:nvSpPr>
          <p:cNvPr id="16" name="TextBox 15">
            <a:extLst>
              <a:ext uri="{FF2B5EF4-FFF2-40B4-BE49-F238E27FC236}">
                <a16:creationId xmlns:a16="http://schemas.microsoft.com/office/drawing/2014/main" id="{7153BD6C-3069-0738-93EF-F38372762B48}"/>
              </a:ext>
            </a:extLst>
          </p:cNvPr>
          <p:cNvSpPr txBox="1"/>
          <p:nvPr/>
        </p:nvSpPr>
        <p:spPr>
          <a:xfrm>
            <a:off x="6217466" y="4665100"/>
            <a:ext cx="5593534" cy="677814"/>
          </a:xfrm>
          <a:prstGeom prst="rect">
            <a:avLst/>
          </a:prstGeom>
          <a:noFill/>
        </p:spPr>
        <p:txBody>
          <a:bodyPr wrap="square">
            <a:spAutoFit/>
          </a:bodyPr>
          <a:lstStyle/>
          <a:p>
            <a:pPr>
              <a:lnSpc>
                <a:spcPct val="110000"/>
              </a:lnSpc>
            </a:pPr>
            <a:r>
              <a:rPr lang="en-US" sz="1800">
                <a:sym typeface="Wingdings" panose="05000000000000000000" pitchFamily="2" charset="2"/>
              </a:rPr>
              <a:t>A chunking algorithm should also consider tables, and generally avoid splitting tables when possible.</a:t>
            </a:r>
          </a:p>
        </p:txBody>
      </p:sp>
      <p:sp>
        <p:nvSpPr>
          <p:cNvPr id="20" name="TextBox 19">
            <a:extLst>
              <a:ext uri="{FF2B5EF4-FFF2-40B4-BE49-F238E27FC236}">
                <a16:creationId xmlns:a16="http://schemas.microsoft.com/office/drawing/2014/main" id="{E3FA7854-7179-1303-44FA-36AE4CFD0D88}"/>
              </a:ext>
            </a:extLst>
          </p:cNvPr>
          <p:cNvSpPr txBox="1"/>
          <p:nvPr/>
        </p:nvSpPr>
        <p:spPr>
          <a:xfrm>
            <a:off x="585218" y="5931351"/>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aka.ms</a:t>
            </a:r>
            <a:r>
              <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t>
            </a:r>
            <a:r>
              <a:rPr kumimoji="0" lang="en-US" sz="10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ragrelevance</a:t>
            </a:r>
            <a:endParaRPr kumimoji="0" lang="en-US" sz="10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sp>
        <p:nvSpPr>
          <p:cNvPr id="21" name="Rectangle: Rounded Corners 7">
            <a:extLst>
              <a:ext uri="{FF2B5EF4-FFF2-40B4-BE49-F238E27FC236}">
                <a16:creationId xmlns:a16="http://schemas.microsoft.com/office/drawing/2014/main" id="{831BEB9E-C6E3-822E-12B3-AC154F07C364}"/>
              </a:ext>
            </a:extLst>
          </p:cNvPr>
          <p:cNvSpPr/>
          <p:nvPr/>
        </p:nvSpPr>
        <p:spPr>
          <a:xfrm>
            <a:off x="588262" y="6193777"/>
            <a:ext cx="1669078"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genai-cjk</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44980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0 3.7037E-7 L 0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21"/>
                                        </p:tgtEl>
                                        <p:attrNameLst>
                                          <p:attrName>ppt_x</p:attrName>
                                          <p:attrName>ppt_y</p:attrName>
                                        </p:attrNameLst>
                                      </p:cBhvr>
                                      <p:rCtr x="0" y="1759"/>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19"/>
                                        </p:tgtEl>
                                        <p:attrNameLst>
                                          <p:attrName>ppt_x</p:attrName>
                                          <p:attrName>ppt_y</p:attrName>
                                        </p:attrNameLst>
                                      </p:cBhvr>
                                      <p:rCtr x="0" y="1759"/>
                                    </p:animMotion>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2" presetClass="path" presetSubtype="0" decel="100000" fill="hold" nodeType="withEffect">
                                  <p:stCondLst>
                                    <p:cond delay="0"/>
                                  </p:stCondLst>
                                  <p:childTnLst>
                                    <p:animMotion origin="layout" path="M 0 3.7037E-7 L 0 0.03542 " pathEditMode="relative" rAng="0" ptsTypes="AA">
                                      <p:cBhvr>
                                        <p:cTn id="51" dur="700" spd="-100000" fill="hold"/>
                                        <p:tgtEl>
                                          <p:spTgt spid="7"/>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42" presetClass="path" presetSubtype="0" decel="100000" fill="hold" grpId="1" nodeType="withEffect">
                                  <p:stCondLst>
                                    <p:cond delay="0"/>
                                  </p:stCondLst>
                                  <p:childTnLst>
                                    <p:animMotion origin="layout" path="M 0 3.7037E-7 L 0 0.03542 " pathEditMode="relative" rAng="0" ptsTypes="AA">
                                      <p:cBhvr>
                                        <p:cTn id="56"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0" grpId="0" animBg="1"/>
      <p:bldP spid="10" grpId="1" animBg="1"/>
      <p:bldP spid="19" grpId="0" animBg="1"/>
      <p:bldP spid="19" grpId="1" animBg="1"/>
      <p:bldP spid="13" grpId="0" animBg="1"/>
      <p:bldP spid="13" grpId="1" animBg="1"/>
      <p:bldP spid="12" grpId="0"/>
      <p:bldP spid="12" grpId="1"/>
      <p:bldP spid="16" grpId="0"/>
      <p:bldP spid="16" grpId="1"/>
      <p:bldP spid="20" grpId="0"/>
      <p:bldP spid="20" grpId="1"/>
      <p:bldP spid="21" grpId="0" animBg="1"/>
      <p:bldP spid="2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Data ingestion process</a:t>
            </a:r>
          </a:p>
        </p:txBody>
      </p:sp>
      <p:sp>
        <p:nvSpPr>
          <p:cNvPr id="19" name="Text Placeholder 4">
            <a:extLst>
              <a:ext uri="{FF2B5EF4-FFF2-40B4-BE49-F238E27FC236}">
                <a16:creationId xmlns:a16="http://schemas.microsoft.com/office/drawing/2014/main" id="{693D58FB-A918-152A-7A18-761B5356F1C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is a typical ingestion process that can be highly customized to meet the domain needs:</a:t>
            </a:r>
          </a:p>
        </p:txBody>
      </p:sp>
      <p:pic>
        <p:nvPicPr>
          <p:cNvPr id="6" name="Graphic 16" descr="Azure blob storage icon">
            <a:extLst>
              <a:ext uri="{FF2B5EF4-FFF2-40B4-BE49-F238E27FC236}">
                <a16:creationId xmlns:a16="http://schemas.microsoft.com/office/drawing/2014/main" id="{0006FA56-3A41-A933-EC10-CC7298921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990" y="1892078"/>
            <a:ext cx="687051" cy="712256"/>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793969" y="2801163"/>
            <a:ext cx="1610859" cy="3342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Blob Storage</a:t>
            </a:r>
          </a:p>
        </p:txBody>
      </p:sp>
      <p:sp>
        <p:nvSpPr>
          <p:cNvPr id="20" name="Rounded Rectangle 19">
            <a:extLst>
              <a:ext uri="{FF2B5EF4-FFF2-40B4-BE49-F238E27FC236}">
                <a16:creationId xmlns:a16="http://schemas.microsoft.com/office/drawing/2014/main" id="{52B59F98-21FC-4963-BE71-C4BBE09DB48D}"/>
              </a:ext>
              <a:ext uri="{C183D7F6-B498-43B3-948B-1728B52AA6E4}">
                <adec:decorative xmlns:adec="http://schemas.microsoft.com/office/drawing/2017/decorative" val="1"/>
              </a:ext>
            </a:extLst>
          </p:cNvPr>
          <p:cNvSpPr/>
          <p:nvPr/>
        </p:nvSpPr>
        <p:spPr bwMode="auto">
          <a:xfrm>
            <a:off x="584201"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760391" y="3707940"/>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Upload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documents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400">
                <a:solidFill>
                  <a:schemeClr val="tx1"/>
                </a:solidFill>
                <a:cs typeface="Segoe UI" pitchFamily="34" charset="0"/>
              </a:rPr>
              <a:t>An online version of each document is necessary for clickable citations. </a:t>
            </a:r>
          </a:p>
        </p:txBody>
      </p:sp>
      <p:cxnSp>
        <p:nvCxnSpPr>
          <p:cNvPr id="48" name="Straight Arrow Connector 47">
            <a:extLst>
              <a:ext uri="{FF2B5EF4-FFF2-40B4-BE49-F238E27FC236}">
                <a16:creationId xmlns:a16="http://schemas.microsoft.com/office/drawing/2014/main" id="{56CAB400-0BC2-CB18-AD39-1082CEC3A8F0}"/>
              </a:ext>
              <a:ext uri="{C183D7F6-B498-43B3-948B-1728B52AA6E4}">
                <adec:decorative xmlns:adec="http://schemas.microsoft.com/office/drawing/2017/decorative" val="1"/>
              </a:ext>
            </a:extLst>
          </p:cNvPr>
          <p:cNvCxnSpPr>
            <a:cxnSpLocks/>
          </p:cNvCxnSpPr>
          <p:nvPr/>
        </p:nvCxnSpPr>
        <p:spPr>
          <a:xfrm flipV="1">
            <a:off x="2467075"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3" name="Graphic 19" descr="Azure document intelligence icon">
            <a:extLst>
              <a:ext uri="{FF2B5EF4-FFF2-40B4-BE49-F238E27FC236}">
                <a16:creationId xmlns:a16="http://schemas.microsoft.com/office/drawing/2014/main" id="{6D890D09-00D7-1ED1-9D2E-C60D1381D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7015" y="1869512"/>
            <a:ext cx="581977" cy="603329"/>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2880968" y="2801163"/>
            <a:ext cx="1931841" cy="66582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Document</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Intelligence</a:t>
            </a:r>
          </a:p>
        </p:txBody>
      </p:sp>
      <p:sp>
        <p:nvSpPr>
          <p:cNvPr id="22" name="Rounded Rectangle 21">
            <a:extLst>
              <a:ext uri="{FF2B5EF4-FFF2-40B4-BE49-F238E27FC236}">
                <a16:creationId xmlns:a16="http://schemas.microsoft.com/office/drawing/2014/main" id="{DAA13778-AA28-5EBB-B349-57834F76C101}"/>
              </a:ext>
              <a:ext uri="{C183D7F6-B498-43B3-948B-1728B52AA6E4}">
                <adec:decorative xmlns:adec="http://schemas.microsoft.com/office/drawing/2017/decorative" val="1"/>
              </a:ext>
            </a:extLst>
          </p:cNvPr>
          <p:cNvSpPr/>
          <p:nvPr/>
        </p:nvSpPr>
        <p:spPr bwMode="auto">
          <a:xfrm>
            <a:off x="2831689"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007881" y="3707940"/>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Extract data from documents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Supports PDF, HTML, docx, pptx, xlsx, images, plus can OCR when needed.</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Local parsers also available for PDF, HTML, JSON, txt.</a:t>
            </a:r>
          </a:p>
        </p:txBody>
      </p:sp>
      <p:cxnSp>
        <p:nvCxnSpPr>
          <p:cNvPr id="49" name="Straight Arrow Connector 48">
            <a:extLst>
              <a:ext uri="{FF2B5EF4-FFF2-40B4-BE49-F238E27FC236}">
                <a16:creationId xmlns:a16="http://schemas.microsoft.com/office/drawing/2014/main" id="{39436561-A1BA-A6B6-BD8C-CBE0AE24FCD5}"/>
              </a:ext>
              <a:ext uri="{C183D7F6-B498-43B3-948B-1728B52AA6E4}">
                <adec:decorative xmlns:adec="http://schemas.microsoft.com/office/drawing/2017/decorative" val="1"/>
              </a:ext>
            </a:extLst>
          </p:cNvPr>
          <p:cNvCxnSpPr>
            <a:cxnSpLocks/>
          </p:cNvCxnSpPr>
          <p:nvPr/>
        </p:nvCxnSpPr>
        <p:spPr>
          <a:xfrm flipV="1">
            <a:off x="4714563"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8" name="Picture 2" descr="Python Software Foundation ic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704311" y="1788626"/>
            <a:ext cx="780132" cy="7767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606065" y="2801163"/>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Python</a:t>
            </a:r>
          </a:p>
        </p:txBody>
      </p:sp>
      <p:sp>
        <p:nvSpPr>
          <p:cNvPr id="23" name="Rounded Rectangle 22">
            <a:extLst>
              <a:ext uri="{FF2B5EF4-FFF2-40B4-BE49-F238E27FC236}">
                <a16:creationId xmlns:a16="http://schemas.microsoft.com/office/drawing/2014/main" id="{683CE2B6-B674-0DC4-2A8E-5D709475D1BC}"/>
              </a:ext>
              <a:ext uri="{C183D7F6-B498-43B3-948B-1728B52AA6E4}">
                <adec:decorative xmlns:adec="http://schemas.microsoft.com/office/drawing/2017/decorative" val="1"/>
              </a:ext>
            </a:extLst>
          </p:cNvPr>
          <p:cNvSpPr/>
          <p:nvPr/>
        </p:nvSpPr>
        <p:spPr bwMode="auto">
          <a:xfrm>
            <a:off x="5079177"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255369" y="3707940"/>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Split data into chunks</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based on sentence boundaries and token lengths.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err="1">
                <a:solidFill>
                  <a:schemeClr val="tx1"/>
                </a:solidFill>
                <a:cs typeface="Segoe UI" pitchFamily="34" charset="0"/>
              </a:rPr>
              <a:t>Langchain</a:t>
            </a:r>
            <a:r>
              <a:rPr lang="en-US" sz="1200">
                <a:solidFill>
                  <a:schemeClr val="tx1"/>
                </a:solidFill>
                <a:cs typeface="Segoe UI" pitchFamily="34" charset="0"/>
              </a:rPr>
              <a:t> splitters could also be used here.</a:t>
            </a:r>
          </a:p>
        </p:txBody>
      </p:sp>
      <p:cxnSp>
        <p:nvCxnSpPr>
          <p:cNvPr id="50" name="Straight Arrow Connector 49">
            <a:extLst>
              <a:ext uri="{FF2B5EF4-FFF2-40B4-BE49-F238E27FC236}">
                <a16:creationId xmlns:a16="http://schemas.microsoft.com/office/drawing/2014/main" id="{20D7D336-8CED-CA37-406A-975F19234047}"/>
              </a:ext>
              <a:ext uri="{C183D7F6-B498-43B3-948B-1728B52AA6E4}">
                <adec:decorative xmlns:adec="http://schemas.microsoft.com/office/drawing/2017/decorative" val="1"/>
              </a:ext>
            </a:extLst>
          </p:cNvPr>
          <p:cNvCxnSpPr>
            <a:cxnSpLocks/>
          </p:cNvCxnSpPr>
          <p:nvPr/>
        </p:nvCxnSpPr>
        <p:spPr>
          <a:xfrm flipV="1">
            <a:off x="6962051"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11" name="Graphic 24" descr="OpenAI icon">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472" y="1864853"/>
            <a:ext cx="557015" cy="583259"/>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7771883" y="280116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OpenAI</a:t>
            </a:r>
          </a:p>
        </p:txBody>
      </p:sp>
      <p:sp>
        <p:nvSpPr>
          <p:cNvPr id="24" name="Rounded Rectangle 23">
            <a:extLst>
              <a:ext uri="{FF2B5EF4-FFF2-40B4-BE49-F238E27FC236}">
                <a16:creationId xmlns:a16="http://schemas.microsoft.com/office/drawing/2014/main" id="{09B3D588-8EDE-CACF-6B2E-A519DFBDE13F}"/>
              </a:ext>
              <a:ext uri="{C183D7F6-B498-43B3-948B-1728B52AA6E4}">
                <adec:decorative xmlns:adec="http://schemas.microsoft.com/office/drawing/2017/decorative" val="1"/>
              </a:ext>
            </a:extLst>
          </p:cNvPr>
          <p:cNvSpPr/>
          <p:nvPr/>
        </p:nvSpPr>
        <p:spPr bwMode="auto">
          <a:xfrm>
            <a:off x="732666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503971" y="3683521"/>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Vectorize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chunks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Compute embeddings using OpenAI embedding model of your choosing.</a:t>
            </a:r>
          </a:p>
        </p:txBody>
      </p:sp>
      <p:cxnSp>
        <p:nvCxnSpPr>
          <p:cNvPr id="51" name="Straight Arrow Connector 50">
            <a:extLst>
              <a:ext uri="{FF2B5EF4-FFF2-40B4-BE49-F238E27FC236}">
                <a16:creationId xmlns:a16="http://schemas.microsoft.com/office/drawing/2014/main" id="{95282246-AB34-BD27-39F0-141D952B44B9}"/>
              </a:ext>
              <a:ext uri="{C183D7F6-B498-43B3-948B-1728B52AA6E4}">
                <adec:decorative xmlns:adec="http://schemas.microsoft.com/office/drawing/2017/decorative" val="1"/>
              </a:ext>
            </a:extLst>
          </p:cNvPr>
          <p:cNvCxnSpPr>
            <a:cxnSpLocks/>
          </p:cNvCxnSpPr>
          <p:nvPr/>
        </p:nvCxnSpPr>
        <p:spPr>
          <a:xfrm flipV="1">
            <a:off x="9209539"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39" name="Group 38" descr="Azure search icon">
            <a:extLst>
              <a:ext uri="{FF2B5EF4-FFF2-40B4-BE49-F238E27FC236}">
                <a16:creationId xmlns:a16="http://schemas.microsoft.com/office/drawing/2014/main" id="{BC863F4F-4197-C363-9679-9A379F6BBFC8}"/>
              </a:ext>
            </a:extLst>
          </p:cNvPr>
          <p:cNvGrpSpPr/>
          <p:nvPr/>
        </p:nvGrpSpPr>
        <p:grpSpPr>
          <a:xfrm>
            <a:off x="10195090" y="1775795"/>
            <a:ext cx="790759" cy="790759"/>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9951153" y="2801163"/>
            <a:ext cx="1278633"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AI Search</a:t>
            </a:r>
          </a:p>
        </p:txBody>
      </p:sp>
      <p:sp>
        <p:nvSpPr>
          <p:cNvPr id="25" name="Rounded Rectangle 24">
            <a:extLst>
              <a:ext uri="{FF2B5EF4-FFF2-40B4-BE49-F238E27FC236}">
                <a16:creationId xmlns:a16="http://schemas.microsoft.com/office/drawing/2014/main" id="{7AC0686C-4488-89E7-D2AC-CB8B175B3B36}"/>
              </a:ext>
              <a:ext uri="{C183D7F6-B498-43B3-948B-1728B52AA6E4}">
                <adec:decorative xmlns:adec="http://schemas.microsoft.com/office/drawing/2017/decorative" val="1"/>
              </a:ext>
            </a:extLst>
          </p:cNvPr>
          <p:cNvSpPr/>
          <p:nvPr/>
        </p:nvSpPr>
        <p:spPr bwMode="auto">
          <a:xfrm>
            <a:off x="957415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9750347" y="3682434"/>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p:txBody>
      </p:sp>
    </p:spTree>
    <p:extLst>
      <p:ext uri="{BB962C8B-B14F-4D97-AF65-F5344CB8AC3E}">
        <p14:creationId xmlns:p14="http://schemas.microsoft.com/office/powerpoint/2010/main" val="2041654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4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0"/>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42" presetClass="path" presetSubtype="0" decel="100000" fill="hold" nodeType="withEffect">
                                  <p:stCondLst>
                                    <p:cond delay="0"/>
                                  </p:stCondLst>
                                  <p:childTnLst>
                                    <p:animMotion origin="layout" path="M 0 3.7037E-7 L 0 0.03542 " pathEditMode="relative" rAng="0" ptsTypes="AA">
                                      <p:cBhvr>
                                        <p:cTn id="31" dur="700" spd="-100000" fill="hold"/>
                                        <p:tgtEl>
                                          <p:spTgt spid="48"/>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nodeType="withEffect">
                                  <p:stCondLst>
                                    <p:cond delay="0"/>
                                  </p:stCondLst>
                                  <p:childTnLst>
                                    <p:animMotion origin="layout" path="M 0 3.7037E-7 L 0 0.03542 " pathEditMode="relative" rAng="0" ptsTypes="AA">
                                      <p:cBhvr>
                                        <p:cTn id="36" dur="700" spd="-100000" fill="hold"/>
                                        <p:tgtEl>
                                          <p:spTgt spid="3"/>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4"/>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43"/>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0"/>
                                  </p:stCondLst>
                                  <p:childTnLst>
                                    <p:animMotion origin="layout" path="M 0 3.7037E-7 L 0 0.03542 " pathEditMode="relative" rAng="0" ptsTypes="AA">
                                      <p:cBhvr>
                                        <p:cTn id="51" dur="700" spd="-100000" fill="hold"/>
                                        <p:tgtEl>
                                          <p:spTgt spid="2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42" presetClass="path" presetSubtype="0" decel="100000" fill="hold" nodeType="withEffect">
                                  <p:stCondLst>
                                    <p:cond delay="0"/>
                                  </p:stCondLst>
                                  <p:childTnLst>
                                    <p:animMotion origin="layout" path="M 0 3.7037E-7 L 0 0.03542 " pathEditMode="relative" rAng="0" ptsTypes="AA">
                                      <p:cBhvr>
                                        <p:cTn id="58" dur="700" spd="-100000" fill="hold"/>
                                        <p:tgtEl>
                                          <p:spTgt spid="49"/>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42" presetClass="path" presetSubtype="0" decel="100000" fill="hold" nodeType="withEffect">
                                  <p:stCondLst>
                                    <p:cond delay="0"/>
                                  </p:stCondLst>
                                  <p:childTnLst>
                                    <p:animMotion origin="layout" path="M 0 3.7037E-7 L 0 0.03542 " pathEditMode="relative" rAng="0" ptsTypes="AA">
                                      <p:cBhvr>
                                        <p:cTn id="63" dur="700" spd="-100000" fill="hold"/>
                                        <p:tgtEl>
                                          <p:spTgt spid="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grpId="1" nodeType="withEffect">
                                  <p:stCondLst>
                                    <p:cond delay="0"/>
                                  </p:stCondLst>
                                  <p:childTnLst>
                                    <p:animMotion origin="layout" path="M 0 3.7037E-7 L 0 0.03542 " pathEditMode="relative" rAng="0" ptsTypes="AA">
                                      <p:cBhvr>
                                        <p:cTn id="68" dur="700" spd="-100000" fill="hold"/>
                                        <p:tgtEl>
                                          <p:spTgt spid="9"/>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42" presetClass="path" presetSubtype="0" decel="100000" fill="hold" grpId="1" nodeType="withEffect">
                                  <p:stCondLst>
                                    <p:cond delay="0"/>
                                  </p:stCondLst>
                                  <p:childTnLst>
                                    <p:animMotion origin="layout" path="M 0 3.7037E-7 L 0 0.03542 " pathEditMode="relative" rAng="0" ptsTypes="AA">
                                      <p:cBhvr>
                                        <p:cTn id="73" dur="700" spd="-100000" fill="hold"/>
                                        <p:tgtEl>
                                          <p:spTgt spid="4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42" presetClass="path" presetSubtype="0" decel="100000" fill="hold" grpId="1" nodeType="withEffect">
                                  <p:stCondLst>
                                    <p:cond delay="0"/>
                                  </p:stCondLst>
                                  <p:childTnLst>
                                    <p:animMotion origin="layout" path="M 0 3.7037E-7 L 0 0.03542 " pathEditMode="relative" rAng="0" ptsTypes="AA">
                                      <p:cBhvr>
                                        <p:cTn id="78" dur="700" spd="-100000" fill="hold"/>
                                        <p:tgtEl>
                                          <p:spTgt spid="2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42" presetClass="path" presetSubtype="0" decel="100000" fill="hold" nodeType="withEffect">
                                  <p:stCondLst>
                                    <p:cond delay="0"/>
                                  </p:stCondLst>
                                  <p:childTnLst>
                                    <p:animMotion origin="layout" path="M 0 3.7037E-7 L 0 0.03542 " pathEditMode="relative" rAng="0" ptsTypes="AA">
                                      <p:cBhvr>
                                        <p:cTn id="85" dur="700" spd="-100000" fill="hold"/>
                                        <p:tgtEl>
                                          <p:spTgt spid="50"/>
                                        </p:tgtEl>
                                        <p:attrNameLst>
                                          <p:attrName>ppt_x</p:attrName>
                                          <p:attrName>ppt_y</p:attrName>
                                        </p:attrNameLst>
                                      </p:cBhvr>
                                      <p:rCtr x="0" y="1759"/>
                                    </p:animMotion>
                                  </p:childTnLst>
                                </p:cTn>
                              </p:par>
                              <p:par>
                                <p:cTn id="86" presetID="10" presetClass="entr" presetSubtype="0" fill="hold"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42" presetClass="path" presetSubtype="0" decel="100000" fill="hold" nodeType="withEffect">
                                  <p:stCondLst>
                                    <p:cond delay="0"/>
                                  </p:stCondLst>
                                  <p:childTnLst>
                                    <p:animMotion origin="layout" path="M 0 3.7037E-7 L 0 0.03542 " pathEditMode="relative" rAng="0" ptsTypes="AA">
                                      <p:cBhvr>
                                        <p:cTn id="90" dur="700" spd="-100000" fill="hold"/>
                                        <p:tgtEl>
                                          <p:spTgt spid="11"/>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42" presetClass="path" presetSubtype="0" decel="100000" fill="hold" grpId="1" nodeType="withEffect">
                                  <p:stCondLst>
                                    <p:cond delay="0"/>
                                  </p:stCondLst>
                                  <p:childTnLst>
                                    <p:animMotion origin="layout" path="M 0 3.7037E-7 L 0 0.03542 " pathEditMode="relative" rAng="0" ptsTypes="AA">
                                      <p:cBhvr>
                                        <p:cTn id="95" dur="700" spd="-100000" fill="hold"/>
                                        <p:tgtEl>
                                          <p:spTgt spid="12"/>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42" presetClass="path" presetSubtype="0" decel="100000" fill="hold" grpId="1" nodeType="withEffect">
                                  <p:stCondLst>
                                    <p:cond delay="0"/>
                                  </p:stCondLst>
                                  <p:childTnLst>
                                    <p:animMotion origin="layout" path="M 0 3.7037E-7 L 0 0.03542 " pathEditMode="relative" rAng="0" ptsTypes="AA">
                                      <p:cBhvr>
                                        <p:cTn id="100" dur="700" spd="-100000" fill="hold"/>
                                        <p:tgtEl>
                                          <p:spTgt spid="45"/>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42" presetClass="path" presetSubtype="0" decel="100000" fill="hold" grpId="1" nodeType="withEffect">
                                  <p:stCondLst>
                                    <p:cond delay="0"/>
                                  </p:stCondLst>
                                  <p:childTnLst>
                                    <p:animMotion origin="layout" path="M 0 3.7037E-7 L 0 0.03542 " pathEditMode="relative" rAng="0" ptsTypes="AA">
                                      <p:cBhvr>
                                        <p:cTn id="105" dur="700" spd="-100000" fill="hold"/>
                                        <p:tgtEl>
                                          <p:spTgt spid="24"/>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42" presetClass="path" presetSubtype="0" decel="100000" fill="hold" nodeType="withEffect">
                                  <p:stCondLst>
                                    <p:cond delay="0"/>
                                  </p:stCondLst>
                                  <p:childTnLst>
                                    <p:animMotion origin="layout" path="M 0 3.7037E-7 L 0 0.03542 " pathEditMode="relative" rAng="0" ptsTypes="AA">
                                      <p:cBhvr>
                                        <p:cTn id="112" dur="700" spd="-100000" fill="hold"/>
                                        <p:tgtEl>
                                          <p:spTgt spid="51"/>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42" presetClass="path" presetSubtype="0" decel="100000" fill="hold" nodeType="withEffect">
                                  <p:stCondLst>
                                    <p:cond delay="0"/>
                                  </p:stCondLst>
                                  <p:childTnLst>
                                    <p:animMotion origin="layout" path="M 0 3.7037E-7 L 0 0.03542 " pathEditMode="relative" rAng="0" ptsTypes="AA">
                                      <p:cBhvr>
                                        <p:cTn id="117" dur="700" spd="-100000" fill="hold"/>
                                        <p:tgtEl>
                                          <p:spTgt spid="39"/>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500"/>
                                        <p:tgtEl>
                                          <p:spTgt spid="13"/>
                                        </p:tgtEl>
                                      </p:cBhvr>
                                    </p:animEffect>
                                  </p:childTnLst>
                                </p:cTn>
                              </p:par>
                              <p:par>
                                <p:cTn id="121" presetID="42" presetClass="path" presetSubtype="0" decel="100000" fill="hold" grpId="1" nodeType="withEffect">
                                  <p:stCondLst>
                                    <p:cond delay="0"/>
                                  </p:stCondLst>
                                  <p:childTnLst>
                                    <p:animMotion origin="layout" path="M 0 3.7037E-7 L 0 0.03542 " pathEditMode="relative" rAng="0" ptsTypes="AA">
                                      <p:cBhvr>
                                        <p:cTn id="122" dur="700" spd="-100000" fill="hold"/>
                                        <p:tgtEl>
                                          <p:spTgt spid="1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childTnLst>
                                </p:cTn>
                              </p:par>
                              <p:par>
                                <p:cTn id="126" presetID="42" presetClass="path" presetSubtype="0" decel="100000" fill="hold" grpId="1" nodeType="withEffect">
                                  <p:stCondLst>
                                    <p:cond delay="0"/>
                                  </p:stCondLst>
                                  <p:childTnLst>
                                    <p:animMotion origin="layout" path="M 0 3.7037E-7 L 0 0.03542 " pathEditMode="relative" rAng="0" ptsTypes="AA">
                                      <p:cBhvr>
                                        <p:cTn id="127" dur="700" spd="-100000" fill="hold"/>
                                        <p:tgtEl>
                                          <p:spTgt spid="46"/>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500"/>
                                        <p:tgtEl>
                                          <p:spTgt spid="25"/>
                                        </p:tgtEl>
                                      </p:cBhvr>
                                    </p:animEffect>
                                  </p:childTnLst>
                                </p:cTn>
                              </p:par>
                              <p:par>
                                <p:cTn id="131" presetID="42" presetClass="path" presetSubtype="0" decel="100000" fill="hold" grpId="1" nodeType="withEffect">
                                  <p:stCondLst>
                                    <p:cond delay="0"/>
                                  </p:stCondLst>
                                  <p:childTnLst>
                                    <p:animMotion origin="layout" path="M 0 3.7037E-7 L 0 0.03542 " pathEditMode="relative" rAng="0" ptsTypes="AA">
                                      <p:cBhvr>
                                        <p:cTn id="132"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 grpId="0" animBg="1"/>
      <p:bldP spid="20" grpId="1" animBg="1"/>
      <p:bldP spid="42" grpId="0"/>
      <p:bldP spid="42" grpId="1"/>
      <p:bldP spid="4" grpId="0"/>
      <p:bldP spid="4" grpId="1"/>
      <p:bldP spid="22" grpId="0" animBg="1"/>
      <p:bldP spid="22" grpId="1" animBg="1"/>
      <p:bldP spid="43" grpId="0"/>
      <p:bldP spid="43" grpId="1"/>
      <p:bldP spid="9" grpId="0"/>
      <p:bldP spid="9" grpId="1"/>
      <p:bldP spid="23" grpId="0" animBg="1"/>
      <p:bldP spid="23" grpId="1" animBg="1"/>
      <p:bldP spid="44" grpId="0"/>
      <p:bldP spid="44" grpId="1"/>
      <p:bldP spid="12" grpId="0"/>
      <p:bldP spid="12" grpId="1"/>
      <p:bldP spid="24" grpId="0" animBg="1"/>
      <p:bldP spid="24" grpId="1" animBg="1"/>
      <p:bldP spid="45" grpId="0"/>
      <p:bldP spid="45" grpId="1"/>
      <p:bldP spid="13" grpId="0"/>
      <p:bldP spid="13" grpId="1"/>
      <p:bldP spid="25" grpId="0" animBg="1"/>
      <p:bldP spid="25" grpId="1" animBg="1"/>
      <p:bldP spid="46" grpId="0"/>
      <p:bldP spid="4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E959-F01C-A331-41A3-73A6BC97B164}"/>
              </a:ext>
            </a:extLst>
          </p:cNvPr>
          <p:cNvSpPr>
            <a:spLocks noGrp="1"/>
          </p:cNvSpPr>
          <p:nvPr>
            <p:ph type="title"/>
          </p:nvPr>
        </p:nvSpPr>
        <p:spPr>
          <a:xfrm>
            <a:off x="588263" y="457200"/>
            <a:ext cx="11018520" cy="553998"/>
          </a:xfrm>
        </p:spPr>
        <p:txBody>
          <a:bodyPr/>
          <a:lstStyle/>
          <a:p>
            <a:r>
              <a:rPr lang="en-US">
                <a:cs typeface="Segoe UI"/>
              </a:rPr>
              <a:t>Integrated vectorization</a:t>
            </a:r>
            <a:endParaRPr lang="en-US">
              <a:latin typeface="+mn-lt"/>
              <a:cs typeface="Segoe UI"/>
            </a:endParaRPr>
          </a:p>
        </p:txBody>
      </p:sp>
      <p:sp>
        <p:nvSpPr>
          <p:cNvPr id="3" name="Rectangle: Rounded Corners 11">
            <a:extLst>
              <a:ext uri="{FF2B5EF4-FFF2-40B4-BE49-F238E27FC236}">
                <a16:creationId xmlns:a16="http://schemas.microsoft.com/office/drawing/2014/main" id="{AB5DCF87-9A6B-57AE-9782-51122FFA00B4}"/>
              </a:ext>
              <a:ext uri="{C183D7F6-B498-43B3-948B-1728B52AA6E4}">
                <adec:decorative xmlns:adec="http://schemas.microsoft.com/office/drawing/2017/decorative" val="0"/>
              </a:ext>
            </a:extLst>
          </p:cNvPr>
          <p:cNvSpPr/>
          <p:nvPr/>
        </p:nvSpPr>
        <p:spPr bwMode="auto">
          <a:xfrm>
            <a:off x="5662004" y="532364"/>
            <a:ext cx="1342996"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600" b="1">
                <a:ln w="3175">
                  <a:noFill/>
                </a:ln>
                <a:gradFill>
                  <a:gsLst>
                    <a:gs pos="53147">
                      <a:srgbClr val="FFFFFF"/>
                    </a:gs>
                    <a:gs pos="28000">
                      <a:srgbClr val="FFFFFF"/>
                    </a:gs>
                  </a:gsLst>
                  <a:path path="circle">
                    <a:fillToRect l="100000" b="100000"/>
                  </a:path>
                </a:gradFill>
                <a:latin typeface="+mj-lt"/>
                <a:cs typeface="Segoe UI" pitchFamily="34" charset="0"/>
              </a:rPr>
              <a:t>In preview</a:t>
            </a:r>
          </a:p>
        </p:txBody>
      </p:sp>
      <p:sp>
        <p:nvSpPr>
          <p:cNvPr id="5" name="Text Placeholder 4">
            <a:extLst>
              <a:ext uri="{FF2B5EF4-FFF2-40B4-BE49-F238E27FC236}">
                <a16:creationId xmlns:a16="http://schemas.microsoft.com/office/drawing/2014/main" id="{DBE3DE09-EAB1-6833-15AF-1AA4C8738FA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built-in feature for Azure AI Search enables cloud-based data ingestion with built-in skills.</a:t>
            </a:r>
          </a:p>
        </p:txBody>
      </p:sp>
      <p:sp>
        <p:nvSpPr>
          <p:cNvPr id="43" name="Graphic 39" descr="Database icon">
            <a:extLst>
              <a:ext uri="{FF2B5EF4-FFF2-40B4-BE49-F238E27FC236}">
                <a16:creationId xmlns:a16="http://schemas.microsoft.com/office/drawing/2014/main" id="{0CCB8CBB-4123-A93F-5448-C79912427E70}"/>
              </a:ext>
            </a:extLst>
          </p:cNvPr>
          <p:cNvSpPr/>
          <p:nvPr/>
        </p:nvSpPr>
        <p:spPr>
          <a:xfrm>
            <a:off x="1384137" y="2078016"/>
            <a:ext cx="432757" cy="540946"/>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 name="Rounded Rectangle 6">
            <a:extLst>
              <a:ext uri="{FF2B5EF4-FFF2-40B4-BE49-F238E27FC236}">
                <a16:creationId xmlns:a16="http://schemas.microsoft.com/office/drawing/2014/main" id="{8DD71E44-1B8D-E821-7157-65E7739F1D9C}"/>
              </a:ext>
              <a:ext uri="{C183D7F6-B498-43B3-948B-1728B52AA6E4}">
                <adec:decorative xmlns:adec="http://schemas.microsoft.com/office/drawing/2017/decorative" val="1"/>
              </a:ext>
            </a:extLst>
          </p:cNvPr>
          <p:cNvSpPr/>
          <p:nvPr/>
        </p:nvSpPr>
        <p:spPr bwMode="auto">
          <a:xfrm>
            <a:off x="584201"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3" name="Rounded Rectangle 1">
            <a:extLst>
              <a:ext uri="{FF2B5EF4-FFF2-40B4-BE49-F238E27FC236}">
                <a16:creationId xmlns:a16="http://schemas.microsoft.com/office/drawing/2014/main" id="{F24F6B38-B412-F87C-E6F7-0E848C014F2A}"/>
              </a:ext>
              <a:ext uri="{C183D7F6-B498-43B3-948B-1728B52AA6E4}">
                <adec:decorative xmlns:adec="http://schemas.microsoft.com/office/drawing/2017/decorative" val="1"/>
              </a:ext>
            </a:extLst>
          </p:cNvPr>
          <p:cNvSpPr/>
          <p:nvPr/>
        </p:nvSpPr>
        <p:spPr bwMode="auto">
          <a:xfrm>
            <a:off x="760391" y="2947885"/>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Data source access</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err="1">
                <a:solidFill>
                  <a:schemeClr val="tx1"/>
                </a:solidFill>
                <a:cs typeface="Segoe UI" pitchFamily="34" charset="0"/>
              </a:rPr>
              <a:t>CosmosDB</a:t>
            </a: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Incremental change tracking</a:t>
            </a:r>
          </a:p>
        </p:txBody>
      </p:sp>
      <p:cxnSp>
        <p:nvCxnSpPr>
          <p:cNvPr id="21" name="Straight Arrow Connector 20">
            <a:extLst>
              <a:ext uri="{FF2B5EF4-FFF2-40B4-BE49-F238E27FC236}">
                <a16:creationId xmlns:a16="http://schemas.microsoft.com/office/drawing/2014/main" id="{224DE8BF-B60C-3C03-598E-86349CDC03B2}"/>
              </a:ext>
              <a:ext uri="{C183D7F6-B498-43B3-948B-1728B52AA6E4}">
                <adec:decorative xmlns:adec="http://schemas.microsoft.com/office/drawing/2017/decorative" val="1"/>
              </a:ext>
            </a:extLst>
          </p:cNvPr>
          <p:cNvCxnSpPr>
            <a:cxnSpLocks/>
          </p:cNvCxnSpPr>
          <p:nvPr/>
        </p:nvCxnSpPr>
        <p:spPr>
          <a:xfrm flipV="1">
            <a:off x="2467075"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9" name="Freeform: Shape 48" descr="Document icon">
            <a:extLst>
              <a:ext uri="{FF2B5EF4-FFF2-40B4-BE49-F238E27FC236}">
                <a16:creationId xmlns:a16="http://schemas.microsoft.com/office/drawing/2014/main" id="{B92122D3-CBE3-43B5-E819-6E528AE212CF}"/>
              </a:ext>
            </a:extLst>
          </p:cNvPr>
          <p:cNvSpPr/>
          <p:nvPr/>
        </p:nvSpPr>
        <p:spPr>
          <a:xfrm>
            <a:off x="3631624" y="2078016"/>
            <a:ext cx="432758" cy="540946"/>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Rounded Rectangle 7">
            <a:extLst>
              <a:ext uri="{FF2B5EF4-FFF2-40B4-BE49-F238E27FC236}">
                <a16:creationId xmlns:a16="http://schemas.microsoft.com/office/drawing/2014/main" id="{D9666F27-5686-065D-562A-BC2EC6DFC9DA}"/>
              </a:ext>
              <a:ext uri="{C183D7F6-B498-43B3-948B-1728B52AA6E4}">
                <adec:decorative xmlns:adec="http://schemas.microsoft.com/office/drawing/2017/decorative" val="1"/>
              </a:ext>
            </a:extLst>
          </p:cNvPr>
          <p:cNvSpPr/>
          <p:nvPr/>
        </p:nvSpPr>
        <p:spPr bwMode="auto">
          <a:xfrm>
            <a:off x="2831689"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1">
            <a:extLst>
              <a:ext uri="{FF2B5EF4-FFF2-40B4-BE49-F238E27FC236}">
                <a16:creationId xmlns:a16="http://schemas.microsoft.com/office/drawing/2014/main" id="{DDF7CB1A-8D0D-F682-B95B-1A9AE123A04C}"/>
              </a:ext>
              <a:ext uri="{C183D7F6-B498-43B3-948B-1728B52AA6E4}">
                <adec:decorative xmlns:adec="http://schemas.microsoft.com/office/drawing/2017/decorative" val="1"/>
              </a:ext>
            </a:extLst>
          </p:cNvPr>
          <p:cNvSpPr/>
          <p:nvPr/>
        </p:nvSpPr>
        <p:spPr bwMode="auto">
          <a:xfrm>
            <a:off x="3007881" y="2947885"/>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File format cracking</a:t>
            </a:r>
          </a:p>
          <a:p>
            <a:pPr defTabSz="932472" fontAlgn="base">
              <a:spcBef>
                <a:spcPct val="0"/>
              </a:spcBef>
              <a:spcAft>
                <a:spcPct val="0"/>
              </a:spcAft>
            </a:pP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PDFs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Extract images and text, OCR as needed</a:t>
            </a:r>
          </a:p>
          <a:p>
            <a:pPr defTabSz="932472" fontAlgn="base">
              <a:spcBef>
                <a:spcPct val="0"/>
              </a:spcBef>
              <a:spcAft>
                <a:spcPct val="0"/>
              </a:spcAft>
            </a:pPr>
            <a:endParaRPr lang="en-US" sz="1200">
              <a:solidFill>
                <a:schemeClr val="tx1"/>
              </a:solidFill>
              <a:cs typeface="Segoe UI" pitchFamily="34" charset="0"/>
            </a:endParaRPr>
          </a:p>
        </p:txBody>
      </p:sp>
      <p:cxnSp>
        <p:nvCxnSpPr>
          <p:cNvPr id="23" name="Straight Arrow Connector 22">
            <a:extLst>
              <a:ext uri="{FF2B5EF4-FFF2-40B4-BE49-F238E27FC236}">
                <a16:creationId xmlns:a16="http://schemas.microsoft.com/office/drawing/2014/main" id="{C2DA0CAA-0E4B-9F29-EF19-F615B0FFA934}"/>
              </a:ext>
              <a:ext uri="{C183D7F6-B498-43B3-948B-1728B52AA6E4}">
                <adec:decorative xmlns:adec="http://schemas.microsoft.com/office/drawing/2017/decorative" val="1"/>
              </a:ext>
            </a:extLst>
          </p:cNvPr>
          <p:cNvCxnSpPr>
            <a:cxnSpLocks/>
          </p:cNvCxnSpPr>
          <p:nvPr/>
        </p:nvCxnSpPr>
        <p:spPr>
          <a:xfrm flipV="1">
            <a:off x="4714563"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7" name="Graphic 36" descr="Text block icon">
            <a:extLst>
              <a:ext uri="{FF2B5EF4-FFF2-40B4-BE49-F238E27FC236}">
                <a16:creationId xmlns:a16="http://schemas.microsoft.com/office/drawing/2014/main" id="{B5069274-36CE-3986-02BE-8FE2083A22BB}"/>
              </a:ext>
            </a:extLst>
          </p:cNvPr>
          <p:cNvSpPr/>
          <p:nvPr/>
        </p:nvSpPr>
        <p:spPr>
          <a:xfrm>
            <a:off x="5826982" y="2077989"/>
            <a:ext cx="540946" cy="541001"/>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u="sng">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9" name="Rounded Rectangle 8">
            <a:extLst>
              <a:ext uri="{FF2B5EF4-FFF2-40B4-BE49-F238E27FC236}">
                <a16:creationId xmlns:a16="http://schemas.microsoft.com/office/drawing/2014/main" id="{B885F41C-9C8B-246F-1320-43E0D72763EE}"/>
              </a:ext>
              <a:ext uri="{C183D7F6-B498-43B3-948B-1728B52AA6E4}">
                <adec:decorative xmlns:adec="http://schemas.microsoft.com/office/drawing/2017/decorative" val="1"/>
              </a:ext>
            </a:extLst>
          </p:cNvPr>
          <p:cNvSpPr/>
          <p:nvPr/>
        </p:nvSpPr>
        <p:spPr bwMode="auto">
          <a:xfrm>
            <a:off x="5079177"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u="sng" err="1">
              <a:gradFill>
                <a:gsLst>
                  <a:gs pos="41958">
                    <a:srgbClr val="FFFFFF"/>
                  </a:gs>
                  <a:gs pos="63000">
                    <a:srgbClr val="FFFFFF"/>
                  </a:gs>
                </a:gsLst>
                <a:lin ang="0" scaled="0"/>
              </a:gradFill>
              <a:latin typeface="Segoe UI"/>
              <a:cs typeface="Segoe UI" panose="020B0502040204020203" pitchFamily="34" charset="0"/>
            </a:endParaRPr>
          </a:p>
        </p:txBody>
      </p:sp>
      <p:sp>
        <p:nvSpPr>
          <p:cNvPr id="20" name="Rounded Rectangle 1">
            <a:extLst>
              <a:ext uri="{FF2B5EF4-FFF2-40B4-BE49-F238E27FC236}">
                <a16:creationId xmlns:a16="http://schemas.microsoft.com/office/drawing/2014/main" id="{2EB45F94-1E51-D80B-6764-06C3A1908556}"/>
              </a:ext>
              <a:ext uri="{C183D7F6-B498-43B3-948B-1728B52AA6E4}">
                <adec:decorative xmlns:adec="http://schemas.microsoft.com/office/drawing/2017/decorative" val="1"/>
              </a:ext>
            </a:extLst>
          </p:cNvPr>
          <p:cNvSpPr/>
          <p:nvPr/>
        </p:nvSpPr>
        <p:spPr bwMode="auto">
          <a:xfrm>
            <a:off x="5255369" y="2947885"/>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Chunking</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Propagate document metadata</a:t>
            </a:r>
          </a:p>
        </p:txBody>
      </p:sp>
      <p:cxnSp>
        <p:nvCxnSpPr>
          <p:cNvPr id="32" name="Straight Arrow Connector 31">
            <a:extLst>
              <a:ext uri="{FF2B5EF4-FFF2-40B4-BE49-F238E27FC236}">
                <a16:creationId xmlns:a16="http://schemas.microsoft.com/office/drawing/2014/main" id="{7147F18A-3AC1-C300-523F-8CB6382444C7}"/>
              </a:ext>
              <a:ext uri="{C183D7F6-B498-43B3-948B-1728B52AA6E4}">
                <adec:decorative xmlns:adec="http://schemas.microsoft.com/office/drawing/2017/decorative" val="1"/>
              </a:ext>
            </a:extLst>
          </p:cNvPr>
          <p:cNvCxnSpPr>
            <a:cxnSpLocks/>
          </p:cNvCxnSpPr>
          <p:nvPr/>
        </p:nvCxnSpPr>
        <p:spPr>
          <a:xfrm flipV="1">
            <a:off x="6962051"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8" name="Graphic 34" descr="Double sided arrow icon">
            <a:extLst>
              <a:ext uri="{FF2B5EF4-FFF2-40B4-BE49-F238E27FC236}">
                <a16:creationId xmlns:a16="http://schemas.microsoft.com/office/drawing/2014/main" id="{8B68D46C-092E-136E-4F18-CA81293E4D73}"/>
              </a:ext>
            </a:extLst>
          </p:cNvPr>
          <p:cNvSpPr/>
          <p:nvPr/>
        </p:nvSpPr>
        <p:spPr>
          <a:xfrm rot="16200000">
            <a:off x="8086030" y="2091343"/>
            <a:ext cx="513899" cy="514293"/>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Rounded Rectangle 10">
            <a:extLst>
              <a:ext uri="{FF2B5EF4-FFF2-40B4-BE49-F238E27FC236}">
                <a16:creationId xmlns:a16="http://schemas.microsoft.com/office/drawing/2014/main" id="{D21C08BC-D230-ECA9-6DA9-ED9FB0FFC964}"/>
              </a:ext>
              <a:ext uri="{C183D7F6-B498-43B3-948B-1728B52AA6E4}">
                <adec:decorative xmlns:adec="http://schemas.microsoft.com/office/drawing/2017/decorative" val="1"/>
              </a:ext>
            </a:extLst>
          </p:cNvPr>
          <p:cNvSpPr/>
          <p:nvPr/>
        </p:nvSpPr>
        <p:spPr bwMode="auto">
          <a:xfrm>
            <a:off x="732666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2" name="Rounded Rectangle 1">
            <a:extLst>
              <a:ext uri="{FF2B5EF4-FFF2-40B4-BE49-F238E27FC236}">
                <a16:creationId xmlns:a16="http://schemas.microsoft.com/office/drawing/2014/main" id="{61CA505D-2086-F3C0-5CFC-5B47E24B8194}"/>
              </a:ext>
              <a:ext uri="{C183D7F6-B498-43B3-948B-1728B52AA6E4}">
                <adec:decorative xmlns:adec="http://schemas.microsoft.com/office/drawing/2017/decorative" val="1"/>
              </a:ext>
            </a:extLst>
          </p:cNvPr>
          <p:cNvSpPr/>
          <p:nvPr/>
        </p:nvSpPr>
        <p:spPr bwMode="auto">
          <a:xfrm>
            <a:off x="7503971" y="2923466"/>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Vectorization</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Turn chunks</a:t>
            </a:r>
            <a:br>
              <a:rPr lang="en-US" sz="1200">
                <a:solidFill>
                  <a:schemeClr val="tx1"/>
                </a:solidFill>
                <a:cs typeface="Segoe UI" pitchFamily="34" charset="0"/>
              </a:rPr>
            </a:br>
            <a:r>
              <a:rPr lang="en-US" sz="1200">
                <a:solidFill>
                  <a:schemeClr val="tx1"/>
                </a:solidFill>
                <a:cs typeface="Segoe UI" pitchFamily="34" charset="0"/>
              </a:rPr>
              <a:t>into vectors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OpenAI </a:t>
            </a:r>
            <a:br>
              <a:rPr lang="en-US" sz="1200">
                <a:solidFill>
                  <a:schemeClr val="tx1"/>
                </a:solidFill>
                <a:cs typeface="Segoe UI" pitchFamily="34" charset="0"/>
              </a:rPr>
            </a:br>
            <a:r>
              <a:rPr lang="en-US" sz="1200">
                <a:solidFill>
                  <a:schemeClr val="tx1"/>
                </a:solidFill>
                <a:cs typeface="Segoe UI" pitchFamily="34" charset="0"/>
              </a:rPr>
              <a:t>embeddings</a:t>
            </a:r>
            <a:br>
              <a:rPr lang="en-US" sz="1200">
                <a:solidFill>
                  <a:schemeClr val="tx1"/>
                </a:solidFill>
                <a:cs typeface="Segoe UI" pitchFamily="34" charset="0"/>
              </a:rPr>
            </a:br>
            <a:r>
              <a:rPr lang="en-US" sz="1200">
                <a:solidFill>
                  <a:schemeClr val="tx1"/>
                </a:solidFill>
                <a:cs typeface="Segoe UI" pitchFamily="34" charset="0"/>
              </a:rPr>
              <a:t>or your custom model</a:t>
            </a:r>
          </a:p>
        </p:txBody>
      </p:sp>
      <p:cxnSp>
        <p:nvCxnSpPr>
          <p:cNvPr id="33" name="Straight Arrow Connector 32">
            <a:extLst>
              <a:ext uri="{FF2B5EF4-FFF2-40B4-BE49-F238E27FC236}">
                <a16:creationId xmlns:a16="http://schemas.microsoft.com/office/drawing/2014/main" id="{2B6256E2-011F-4DD1-E69B-633C5BE390A3}"/>
              </a:ext>
              <a:ext uri="{C183D7F6-B498-43B3-948B-1728B52AA6E4}">
                <adec:decorative xmlns:adec="http://schemas.microsoft.com/office/drawing/2017/decorative" val="1"/>
              </a:ext>
            </a:extLst>
          </p:cNvPr>
          <p:cNvCxnSpPr>
            <a:cxnSpLocks/>
          </p:cNvCxnSpPr>
          <p:nvPr/>
        </p:nvCxnSpPr>
        <p:spPr>
          <a:xfrm flipV="1">
            <a:off x="9209539"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25" name="Group 24" descr="Azure search icon">
            <a:extLst>
              <a:ext uri="{FF2B5EF4-FFF2-40B4-BE49-F238E27FC236}">
                <a16:creationId xmlns:a16="http://schemas.microsoft.com/office/drawing/2014/main" id="{F49949A5-AFE9-BEDD-9FAD-412F22C8E571}"/>
              </a:ext>
            </a:extLst>
          </p:cNvPr>
          <p:cNvGrpSpPr/>
          <p:nvPr/>
        </p:nvGrpSpPr>
        <p:grpSpPr>
          <a:xfrm>
            <a:off x="10154438" y="1913572"/>
            <a:ext cx="869835" cy="869835"/>
            <a:chOff x="7796965" y="1731015"/>
            <a:chExt cx="758014" cy="758014"/>
          </a:xfrm>
        </p:grpSpPr>
        <p:sp>
          <p:nvSpPr>
            <p:cNvPr id="26" name="Rectangle: Rounded Corners 25">
              <a:extLst>
                <a:ext uri="{FF2B5EF4-FFF2-40B4-BE49-F238E27FC236}">
                  <a16:creationId xmlns:a16="http://schemas.microsoft.com/office/drawing/2014/main" id="{424D5A85-1FF8-D4AE-0A0F-416DE23931BD}"/>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437806336">
              <a:extLst>
                <a:ext uri="{FF2B5EF4-FFF2-40B4-BE49-F238E27FC236}">
                  <a16:creationId xmlns:a16="http://schemas.microsoft.com/office/drawing/2014/main" id="{653ACB93-D0C0-9299-91F3-E83A3BA1C49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2" name="Rounded Rectangle 11">
            <a:extLst>
              <a:ext uri="{FF2B5EF4-FFF2-40B4-BE49-F238E27FC236}">
                <a16:creationId xmlns:a16="http://schemas.microsoft.com/office/drawing/2014/main" id="{9B324F6C-30DA-1D1D-5B2C-129295E80182}"/>
              </a:ext>
              <a:ext uri="{C183D7F6-B498-43B3-948B-1728B52AA6E4}">
                <adec:decorative xmlns:adec="http://schemas.microsoft.com/office/drawing/2017/decorative" val="1"/>
              </a:ext>
            </a:extLst>
          </p:cNvPr>
          <p:cNvSpPr/>
          <p:nvPr/>
        </p:nvSpPr>
        <p:spPr bwMode="auto">
          <a:xfrm>
            <a:off x="957415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4" name="Rounded Rectangle 1">
            <a:extLst>
              <a:ext uri="{FF2B5EF4-FFF2-40B4-BE49-F238E27FC236}">
                <a16:creationId xmlns:a16="http://schemas.microsoft.com/office/drawing/2014/main" id="{0CFBBE5C-0E48-B1D7-85FC-B8192D6BB3F7}"/>
              </a:ext>
              <a:ext uri="{C183D7F6-B498-43B3-948B-1728B52AA6E4}">
                <adec:decorative xmlns:adec="http://schemas.microsoft.com/office/drawing/2017/decorative" val="1"/>
              </a:ext>
            </a:extLst>
          </p:cNvPr>
          <p:cNvSpPr/>
          <p:nvPr/>
        </p:nvSpPr>
        <p:spPr bwMode="auto">
          <a:xfrm>
            <a:off x="9750347" y="2922379"/>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Both</a:t>
            </a:r>
          </a:p>
        </p:txBody>
      </p:sp>
      <p:sp>
        <p:nvSpPr>
          <p:cNvPr id="28" name="Rectangle: Rounded Corners 7">
            <a:extLst>
              <a:ext uri="{FF2B5EF4-FFF2-40B4-BE49-F238E27FC236}">
                <a16:creationId xmlns:a16="http://schemas.microsoft.com/office/drawing/2014/main" id="{1912F9D3-E4D4-CA34-7548-B4CBEA1A15E5}"/>
              </a:ext>
            </a:extLst>
          </p:cNvPr>
          <p:cNvSpPr/>
          <p:nvPr/>
        </p:nvSpPr>
        <p:spPr>
          <a:xfrm>
            <a:off x="588262" y="5657140"/>
            <a:ext cx="6060981"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https://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learn.microsoft.com</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/azure/search/vector-search-integrated-vectorization</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02632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43"/>
                                        </p:tgtEl>
                                        <p:attrNameLst>
                                          <p:attrName>ppt_x</p:attrName>
                                          <p:attrName>ppt_y</p:attrName>
                                        </p:attrNameLst>
                                      </p:cBhvr>
                                      <p:rCtr x="0" y="1759"/>
                                    </p:animMotion>
                                  </p:childTnLst>
                                </p:cTn>
                              </p:par>
                              <p:par>
                                <p:cTn id="10" presetID="10" presetClass="entr" presetSubtype="0" fill="hold" nodeType="withEffect">
                                  <p:stCondLst>
                                    <p:cond delay="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50"/>
                                  </p:stCondLst>
                                  <p:childTnLst>
                                    <p:animMotion origin="layout" path="M 1.04167E-6 -4.44444E-6 L 1.04167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grpId="1" nodeType="withEffect">
                                  <p:stCondLst>
                                    <p:cond delay="100"/>
                                  </p:stCondLst>
                                  <p:childTnLst>
                                    <p:animMotion origin="layout" path="M -2.70833E-6 -2.96296E-6 L -2.708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nodeType="withEffect">
                                  <p:stCondLst>
                                    <p:cond delay="1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150"/>
                                  </p:stCondLst>
                                  <p:childTnLst>
                                    <p:animMotion origin="layout" path="M 3.54167E-6 -4.44444E-6 L 3.54167E-6 0.03542 " pathEditMode="relative" rAng="0" ptsTypes="AA">
                                      <p:cBhvr>
                                        <p:cTn id="24" dur="700" spd="-100000" fill="hold"/>
                                        <p:tgtEl>
                                          <p:spTgt spid="2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grpId="1" nodeType="withEffect">
                                  <p:stCondLst>
                                    <p:cond delay="200"/>
                                  </p:stCondLst>
                                  <p:childTnLst>
                                    <p:animMotion origin="layout" path="M -2.08333E-7 -4.44444E-6 L -2.08333E-7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nodeType="withEffect">
                                  <p:stCondLst>
                                    <p:cond delay="2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250"/>
                                  </p:stCondLst>
                                  <p:childTnLst>
                                    <p:animMotion origin="layout" path="M -3.95833E-6 -4.44444E-6 L -3.95833E-6 0.03542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42" presetClass="path" presetSubtype="0" decel="100000" fill="hold" grpId="1" nodeType="withEffect">
                                  <p:stCondLst>
                                    <p:cond delay="300"/>
                                  </p:stCondLst>
                                  <p:childTnLst>
                                    <p:animMotion origin="layout" path="M 8.33333E-7 -3.33333E-6 L 8.33333E-7 0.03542 " pathEditMode="relative" rAng="0" ptsTypes="AA">
                                      <p:cBhvr>
                                        <p:cTn id="39" dur="700" spd="-100000" fill="hold"/>
                                        <p:tgtEl>
                                          <p:spTgt spid="48"/>
                                        </p:tgtEl>
                                        <p:attrNameLst>
                                          <p:attrName>ppt_x</p:attrName>
                                          <p:attrName>ppt_y</p:attrName>
                                        </p:attrNameLst>
                                      </p:cBhvr>
                                      <p:rCtr x="0" y="1759"/>
                                    </p:animMotion>
                                  </p:childTnLst>
                                </p:cTn>
                              </p:par>
                              <p:par>
                                <p:cTn id="40" presetID="10" presetClass="entr" presetSubtype="0" fill="hold" nodeType="withEffect">
                                  <p:stCondLst>
                                    <p:cond delay="3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nodeType="withEffect">
                                  <p:stCondLst>
                                    <p:cond delay="350"/>
                                  </p:stCondLst>
                                  <p:childTnLst>
                                    <p:animMotion origin="layout" path="M -1.45833E-6 -4.44444E-6 L -1.458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400"/>
                                  </p:stCondLst>
                                  <p:childTnLst>
                                    <p:animMotion origin="layout" path="M 5E-6 -2.96296E-6 L 5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100"/>
                                  </p:stCondLst>
                                  <p:childTnLst>
                                    <p:animMotion origin="layout" path="M -2.70833E-6 -2.96296E-6 L -2.70833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100"/>
                                  </p:stCondLst>
                                  <p:childTnLst>
                                    <p:animMotion origin="layout" path="M -2.70833E-6 -2.96296E-6 L -2.70833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grpId="1" nodeType="withEffect">
                                  <p:stCondLst>
                                    <p:cond delay="200"/>
                                  </p:stCondLst>
                                  <p:childTnLst>
                                    <p:animMotion origin="layout" path="M -2.08333E-7 -4.44444E-6 L -2.08333E-7 0.03542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42" presetClass="path" presetSubtype="0" decel="100000" fill="hold" grpId="1" nodeType="withEffect">
                                  <p:stCondLst>
                                    <p:cond delay="200"/>
                                  </p:stCondLst>
                                  <p:childTnLst>
                                    <p:animMotion origin="layout" path="M -2.08333E-7 -4.44444E-6 L -2.08333E-7 0.03542 " pathEditMode="relative" rAng="0" ptsTypes="AA">
                                      <p:cBhvr>
                                        <p:cTn id="84" dur="700" spd="-100000" fill="hold"/>
                                        <p:tgtEl>
                                          <p:spTgt spid="9"/>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8.33333E-7 -3.33333E-6 L 8.33333E-7 0.03542 " pathEditMode="relative" rAng="0" ptsTypes="AA">
                                      <p:cBhvr>
                                        <p:cTn id="89" dur="700" spd="-100000" fill="hold"/>
                                        <p:tgtEl>
                                          <p:spTgt spid="22"/>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par>
                                <p:cTn id="93" presetID="42" presetClass="path" presetSubtype="0" decel="100000" fill="hold" grpId="1" nodeType="withEffect">
                                  <p:stCondLst>
                                    <p:cond delay="300"/>
                                  </p:stCondLst>
                                  <p:childTnLst>
                                    <p:animMotion origin="layout" path="M 8.33333E-7 -3.33333E-6 L 8.33333E-7 0.03542 " pathEditMode="relative" rAng="0" ptsTypes="AA">
                                      <p:cBhvr>
                                        <p:cTn id="94" dur="700" spd="-100000" fill="hold"/>
                                        <p:tgtEl>
                                          <p:spTgt spid="11"/>
                                        </p:tgtEl>
                                        <p:attrNameLst>
                                          <p:attrName>ppt_x</p:attrName>
                                          <p:attrName>ppt_y</p:attrName>
                                        </p:attrNameLst>
                                      </p:cBhvr>
                                      <p:rCtr x="0" y="1759"/>
                                    </p:animMotion>
                                  </p:childTnLst>
                                </p:cTn>
                              </p:par>
                              <p:par>
                                <p:cTn id="95" presetID="10" presetClass="entr" presetSubtype="0" fill="hold" grpId="0" nodeType="withEffect">
                                  <p:stCondLst>
                                    <p:cond delay="4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42" presetClass="path" presetSubtype="0" decel="100000" fill="hold" grpId="1" nodeType="withEffect">
                                  <p:stCondLst>
                                    <p:cond delay="400"/>
                                  </p:stCondLst>
                                  <p:childTnLst>
                                    <p:animMotion origin="layout" path="M 5E-6 -2.96296E-6 L 5E-6 0.03542 " pathEditMode="relative" rAng="0" ptsTypes="AA">
                                      <p:cBhvr>
                                        <p:cTn id="99" dur="700" spd="-100000" fill="hold"/>
                                        <p:tgtEl>
                                          <p:spTgt spid="24"/>
                                        </p:tgtEl>
                                        <p:attrNameLst>
                                          <p:attrName>ppt_x</p:attrName>
                                          <p:attrName>ppt_y</p:attrName>
                                        </p:attrNameLst>
                                      </p:cBhvr>
                                      <p:rCtr x="0" y="1759"/>
                                    </p:animMotion>
                                  </p:childTnLst>
                                </p:cTn>
                              </p:par>
                              <p:par>
                                <p:cTn id="100" presetID="10" presetClass="entr" presetSubtype="0" fill="hold" grpId="0" nodeType="withEffect">
                                  <p:stCondLst>
                                    <p:cond delay="40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par>
                                <p:cTn id="103" presetID="42" presetClass="path" presetSubtype="0" decel="100000" fill="hold" grpId="1" nodeType="withEffect">
                                  <p:stCondLst>
                                    <p:cond delay="400"/>
                                  </p:stCondLst>
                                  <p:childTnLst>
                                    <p:animMotion origin="layout" path="M 5E-6 -2.96296E-6 L 5E-6 0.03542 " pathEditMode="relative" rAng="0" ptsTypes="AA">
                                      <p:cBhvr>
                                        <p:cTn id="10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7" grpId="0" animBg="1"/>
      <p:bldP spid="7" grpId="1" animBg="1"/>
      <p:bldP spid="13" grpId="0"/>
      <p:bldP spid="13" grpId="1"/>
      <p:bldP spid="49" grpId="0" animBg="1"/>
      <p:bldP spid="49" grpId="1" animBg="1"/>
      <p:bldP spid="8" grpId="0" animBg="1"/>
      <p:bldP spid="8" grpId="1" animBg="1"/>
      <p:bldP spid="19" grpId="0"/>
      <p:bldP spid="19" grpId="1"/>
      <p:bldP spid="47" grpId="0" animBg="1"/>
      <p:bldP spid="47" grpId="1" animBg="1"/>
      <p:bldP spid="9" grpId="0" animBg="1"/>
      <p:bldP spid="9" grpId="1" animBg="1"/>
      <p:bldP spid="20" grpId="0"/>
      <p:bldP spid="20" grpId="1"/>
      <p:bldP spid="48" grpId="0" animBg="1"/>
      <p:bldP spid="48" grpId="1" animBg="1"/>
      <p:bldP spid="11" grpId="0" animBg="1"/>
      <p:bldP spid="11" grpId="1" animBg="1"/>
      <p:bldP spid="22" grpId="0"/>
      <p:bldP spid="22" grpId="1"/>
      <p:bldP spid="12" grpId="0" animBg="1"/>
      <p:bldP spid="12" grpId="1" animBg="1"/>
      <p:bldP spid="24" grpId="0"/>
      <p:bldP spid="24" grpId="1"/>
      <p:bldP spid="28" grpId="0" animBg="1"/>
      <p:bldP spid="2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8A472-665A-3129-2B73-394968D1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C58E9-6C9C-385C-E8B7-E5E5F5F7B54F}"/>
              </a:ext>
            </a:extLst>
          </p:cNvPr>
          <p:cNvSpPr>
            <a:spLocks noGrp="1"/>
          </p:cNvSpPr>
          <p:nvPr>
            <p:ph type="title"/>
          </p:nvPr>
        </p:nvSpPr>
        <p:spPr>
          <a:xfrm>
            <a:off x="585216" y="3152001"/>
            <a:ext cx="6675120" cy="553998"/>
          </a:xfrm>
        </p:spPr>
        <p:txBody>
          <a:bodyPr/>
          <a:lstStyle/>
          <a:p>
            <a:r>
              <a:rPr lang="en-US"/>
              <a:t>Evaluation</a:t>
            </a:r>
          </a:p>
        </p:txBody>
      </p:sp>
    </p:spTree>
    <p:extLst>
      <p:ext uri="{BB962C8B-B14F-4D97-AF65-F5344CB8AC3E}">
        <p14:creationId xmlns:p14="http://schemas.microsoft.com/office/powerpoint/2010/main" val="26520277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7948067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solidFill>
                  <a:schemeClr val="bg1"/>
                </a:solidFill>
                <a:hlinkClick r:id="rId3">
                  <a:extLst>
                    <a:ext uri="{A12FA001-AC4F-418D-AE19-62706E023703}">
                      <ahyp:hlinkClr xmlns:ahyp="http://schemas.microsoft.com/office/drawing/2018/hyperlinkcolor" val="tx"/>
                    </a:ext>
                  </a:extLst>
                </a:hlinkClick>
              </a:rPr>
              <a:t>aka.ms/ragrelevance</a:t>
            </a:r>
            <a:endParaRPr lang="en-US">
              <a:solidFill>
                <a:schemeClr val="bg1"/>
              </a:solidFill>
            </a:endParaRPr>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64551"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3098087"/>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1456705" y="3964710"/>
            <a:ext cx="9278590"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00" y="4095379"/>
            <a:ext cx="892860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Tree>
    <p:extLst>
      <p:ext uri="{BB962C8B-B14F-4D97-AF65-F5344CB8AC3E}">
        <p14:creationId xmlns:p14="http://schemas.microsoft.com/office/powerpoint/2010/main" val="274342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855C-0B5B-9B9D-5304-34A4F69A7DAA}"/>
              </a:ext>
            </a:extLst>
          </p:cNvPr>
          <p:cNvSpPr>
            <a:spLocks noGrp="1"/>
          </p:cNvSpPr>
          <p:nvPr>
            <p:ph type="title"/>
          </p:nvPr>
        </p:nvSpPr>
        <p:spPr>
          <a:xfrm>
            <a:off x="588263" y="457200"/>
            <a:ext cx="11018520" cy="553998"/>
          </a:xfrm>
        </p:spPr>
        <p:txBody>
          <a:bodyPr wrap="square" anchor="t">
            <a:normAutofit/>
          </a:bodyPr>
          <a:lstStyle/>
          <a:p>
            <a:r>
              <a:rPr lang="en-IN" dirty="0"/>
              <a:t>Understanding Generative AI</a:t>
            </a:r>
          </a:p>
        </p:txBody>
      </p:sp>
      <p:pic>
        <p:nvPicPr>
          <p:cNvPr id="3" name="Picture 2" descr="Create a natural-looking image that signifies Generative AI models. The image should include elements that represent the creation of new content such as text, images, music, and video. Use a harmonious color palette with shades of blue and green to evoke a sense of innovation and technology. Incorporate visual representations of data patterns and structures, such as neural networks or abstract data flows, to highlight the learning process of generative models. The overall style should be modern and clean, with a focus on creativity and productivity.">
            <a:extLst>
              <a:ext uri="{FF2B5EF4-FFF2-40B4-BE49-F238E27FC236}">
                <a16:creationId xmlns:a16="http://schemas.microsoft.com/office/drawing/2014/main" id="{E8601440-C130-4E8D-A9AA-A1CFA8DD43A9}"/>
              </a:ext>
            </a:extLst>
          </p:cNvPr>
          <p:cNvPicPr>
            <a:picLocks noChangeAspect="1"/>
          </p:cNvPicPr>
          <p:nvPr/>
        </p:nvPicPr>
        <p:blipFill>
          <a:blip r:embed="rId3"/>
          <a:stretch>
            <a:fillRect/>
          </a:stretch>
        </p:blipFill>
        <p:spPr>
          <a:xfrm>
            <a:off x="773112" y="1435100"/>
            <a:ext cx="4833938" cy="4833938"/>
          </a:xfrm>
          <a:prstGeom prst="rect">
            <a:avLst/>
          </a:prstGeom>
          <a:noFill/>
        </p:spPr>
      </p:pic>
      <p:sp>
        <p:nvSpPr>
          <p:cNvPr id="4" name="Content Placeholder 3">
            <a:extLst>
              <a:ext uri="{FF2B5EF4-FFF2-40B4-BE49-F238E27FC236}">
                <a16:creationId xmlns:a16="http://schemas.microsoft.com/office/drawing/2014/main" id="{EE49FA8F-321B-B04A-8E35-8ABE5B4B48F5}"/>
              </a:ext>
            </a:extLst>
          </p:cNvPr>
          <p:cNvSpPr>
            <a:spLocks noGrp="1"/>
          </p:cNvSpPr>
          <p:nvPr>
            <p:ph sz="quarter" idx="13"/>
          </p:nvPr>
        </p:nvSpPr>
        <p:spPr>
          <a:xfrm>
            <a:off x="6389688" y="1435100"/>
            <a:ext cx="5219700" cy="4833938"/>
          </a:xfrm>
        </p:spPr>
        <p:txBody>
          <a:bodyPr wrap="square">
            <a:normAutofit/>
          </a:bodyPr>
          <a:lstStyle/>
          <a:p>
            <a:r>
              <a:rPr lang="en-US" sz="2600"/>
              <a:t>Generative AI refers to algorithms that create new content.</a:t>
            </a:r>
          </a:p>
          <a:p>
            <a:r>
              <a:rPr lang="en-US" sz="2600"/>
              <a:t>It utilizes existing data to generate unique outputs.</a:t>
            </a:r>
          </a:p>
          <a:p>
            <a:r>
              <a:rPr lang="en-US" sz="2600"/>
              <a:t>Applications include text, images, music, and video creation.</a:t>
            </a:r>
          </a:p>
          <a:p>
            <a:r>
              <a:rPr lang="en-US" sz="2600"/>
              <a:t>Generative models learn patterns and structures from datasets.</a:t>
            </a:r>
          </a:p>
          <a:p>
            <a:r>
              <a:rPr lang="en-US" sz="2600"/>
              <a:t>These models can enhance creativity and productivity in various fields.</a:t>
            </a:r>
            <a:endParaRPr lang="en-IN" sz="2600"/>
          </a:p>
        </p:txBody>
      </p:sp>
    </p:spTree>
    <p:extLst>
      <p:ext uri="{BB962C8B-B14F-4D97-AF65-F5344CB8AC3E}">
        <p14:creationId xmlns:p14="http://schemas.microsoft.com/office/powerpoint/2010/main" val="20769422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3152001"/>
            <a:ext cx="6675120" cy="553998"/>
          </a:xfrm>
        </p:spPr>
        <p:txBody>
          <a:bodyPr/>
          <a:lstStyle/>
          <a:p>
            <a:r>
              <a:rPr lang="en-US">
                <a:cs typeface="Segoe UI"/>
              </a:rPr>
              <a:t>Securing your RAG</a:t>
            </a:r>
            <a:endParaRPr lang="en-US"/>
          </a:p>
        </p:txBody>
      </p:sp>
    </p:spTree>
    <p:extLst>
      <p:ext uri="{BB962C8B-B14F-4D97-AF65-F5344CB8AC3E}">
        <p14:creationId xmlns:p14="http://schemas.microsoft.com/office/powerpoint/2010/main" val="12484780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28EBE46C-A98D-9CE1-224F-C560AB15EC99}"/>
              </a:ext>
              <a:ext uri="{C183D7F6-B498-43B3-948B-1728B52AA6E4}">
                <adec:decorative xmlns:adec="http://schemas.microsoft.com/office/drawing/2017/decorative" val="1"/>
              </a:ext>
            </a:extLst>
          </p:cNvPr>
          <p:cNvSpPr/>
          <p:nvPr/>
        </p:nvSpPr>
        <p:spPr bwMode="auto">
          <a:xfrm>
            <a:off x="7177378" y="3796748"/>
            <a:ext cx="4426360" cy="26040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Screenshot of AI conversation">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93048"/>
            <a:ext cx="8106851" cy="4579065"/>
          </a:xfrm>
          <a:prstGeom prst="roundRect">
            <a:avLst>
              <a:gd name="adj" fmla="val 2558"/>
            </a:avLst>
          </a:prstGeom>
          <a:solidFill>
            <a:schemeClr val="bg1"/>
          </a:solidFill>
          <a:ln w="12700" cap="rnd">
            <a:solidFill>
              <a:srgbClr val="D9D9D6"/>
            </a:solidFill>
            <a:headEnd type="none" w="med" len="med"/>
            <a:tailEnd type="none" w="med" len="med"/>
          </a:ln>
          <a:effectLst/>
        </p:spPr>
      </p:pic>
      <p:sp>
        <p:nvSpPr>
          <p:cNvPr id="6" name="Rounded Rectangle 5">
            <a:extLst>
              <a:ext uri="{FF2B5EF4-FFF2-40B4-BE49-F238E27FC236}">
                <a16:creationId xmlns:a16="http://schemas.microsoft.com/office/drawing/2014/main" id="{89D1F187-0B39-E176-A4CA-4422FC38746E}"/>
              </a:ext>
              <a:ext uri="{C183D7F6-B498-43B3-948B-1728B52AA6E4}">
                <adec:decorative xmlns:adec="http://schemas.microsoft.com/office/drawing/2017/decorative" val="1"/>
              </a:ext>
            </a:extLst>
          </p:cNvPr>
          <p:cNvSpPr/>
          <p:nvPr/>
        </p:nvSpPr>
        <p:spPr bwMode="auto">
          <a:xfrm>
            <a:off x="4641687" y="5098774"/>
            <a:ext cx="4053426" cy="910389"/>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err="1">
              <a:solidFill>
                <a:srgbClr val="FFFFFF"/>
              </a:solidFill>
              <a:latin typeface="Segoe UI"/>
              <a:cs typeface="Segoe UI" pitchFamily="34" charset="0"/>
            </a:endParaRPr>
          </a:p>
        </p:txBody>
      </p:sp>
      <p:pic>
        <p:nvPicPr>
          <p:cNvPr id="8" name="Picture 7" descr="Screenshot of AI search">
            <a:extLst>
              <a:ext uri="{FF2B5EF4-FFF2-40B4-BE49-F238E27FC236}">
                <a16:creationId xmlns:a16="http://schemas.microsoft.com/office/drawing/2014/main" id="{04F0905C-C243-F313-A891-78F1A3CD2FDF}"/>
              </a:ext>
            </a:extLst>
          </p:cNvPr>
          <p:cNvPicPr>
            <a:picLocks noChangeAspect="1"/>
          </p:cNvPicPr>
          <p:nvPr/>
        </p:nvPicPr>
        <p:blipFill>
          <a:blip r:embed="rId4"/>
          <a:srcRect l="45616" t="2763" r="24248" b="17729"/>
          <a:stretch/>
        </p:blipFill>
        <p:spPr>
          <a:xfrm>
            <a:off x="8874494" y="3923630"/>
            <a:ext cx="2565446" cy="2322098"/>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8971908" y="2741896"/>
            <a:ext cx="2685618" cy="830997"/>
          </a:xfrm>
          <a:prstGeom prst="rect">
            <a:avLst/>
          </a:prstGeom>
          <a:noFill/>
        </p:spPr>
        <p:txBody>
          <a:bodyPr wrap="square" lIns="0" tIns="0" rIns="0" bIns="0" rtlCol="0">
            <a:spAutoFit/>
          </a:bodyPr>
          <a:lstStyle/>
          <a:p>
            <a:pPr algn="l"/>
            <a:r>
              <a:rPr lang="en-US" sz="1800"/>
              <a:t>Search index includes fields for </a:t>
            </a:r>
            <a:r>
              <a:rPr lang="en-US" sz="1800" err="1"/>
              <a:t>oid</a:t>
            </a:r>
            <a:r>
              <a:rPr lang="en-US" sz="1800"/>
              <a:t> and groups from Microsoft Entra:</a:t>
            </a:r>
          </a:p>
        </p:txBody>
      </p:sp>
      <p:sp>
        <p:nvSpPr>
          <p:cNvPr id="2" name="TextBox 1">
            <a:extLst>
              <a:ext uri="{FF2B5EF4-FFF2-40B4-BE49-F238E27FC236}">
                <a16:creationId xmlns:a16="http://schemas.microsoft.com/office/drawing/2014/main" id="{DFC4B876-1017-78D4-5E6D-79A98CCE6C12}"/>
              </a:ext>
            </a:extLst>
          </p:cNvPr>
          <p:cNvSpPr txBox="1"/>
          <p:nvPr/>
        </p:nvSpPr>
        <p:spPr>
          <a:xfrm>
            <a:off x="8874494" y="2051882"/>
            <a:ext cx="240631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err="1">
                <a:solidFill>
                  <a:schemeClr val="bg1"/>
                </a:solidFill>
                <a:hlinkClick r:id="rId5">
                  <a:extLst>
                    <a:ext uri="{A12FA001-AC4F-418D-AE19-62706E023703}">
                      <ahyp:hlinkClr xmlns:ahyp="http://schemas.microsoft.com/office/drawing/2018/hyperlinkcolor" val="tx"/>
                    </a:ext>
                  </a:extLst>
                </a:hlinkClick>
              </a:rPr>
              <a:t>aka.ms</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ragchat</a:t>
            </a:r>
            <a:r>
              <a:rPr lang="en-US">
                <a:solidFill>
                  <a:schemeClr val="bg1"/>
                </a:solidFill>
                <a:hlinkClick r:id="rId5">
                  <a:extLst>
                    <a:ext uri="{A12FA001-AC4F-418D-AE19-62706E023703}">
                      <ahyp:hlinkClr xmlns:ahyp="http://schemas.microsoft.com/office/drawing/2018/hyperlinkcolor" val="tx"/>
                    </a:ext>
                  </a:extLst>
                </a:hlinkClick>
              </a:rPr>
              <a:t>/</a:t>
            </a:r>
            <a:r>
              <a:rPr lang="en-US" err="1">
                <a:solidFill>
                  <a:schemeClr val="bg1"/>
                </a:solidFill>
                <a:hlinkClick r:id="rId5">
                  <a:extLst>
                    <a:ext uri="{A12FA001-AC4F-418D-AE19-62706E023703}">
                      <ahyp:hlinkClr xmlns:ahyp="http://schemas.microsoft.com/office/drawing/2018/hyperlinkcolor" val="tx"/>
                    </a:ext>
                  </a:extLst>
                </a:hlinkClick>
              </a:rPr>
              <a:t>acl</a:t>
            </a:r>
            <a:endParaRPr lang="en-US">
              <a:solidFill>
                <a:schemeClr val="bg1"/>
              </a:solidFill>
            </a:endParaRP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ED2926-6AA3-DDAA-AA11-AE6E4139C9CF}"/>
              </a:ext>
            </a:extLst>
          </p:cNvPr>
          <p:cNvSpPr txBox="1"/>
          <p:nvPr/>
        </p:nvSpPr>
        <p:spPr>
          <a:xfrm>
            <a:off x="4869037" y="5146978"/>
            <a:ext cx="4040199" cy="307777"/>
          </a:xfrm>
          <a:prstGeom prst="rect">
            <a:avLst/>
          </a:prstGeom>
          <a:noFill/>
        </p:spPr>
        <p:txBody>
          <a:bodyPr wrap="square" lIns="0" tIns="0" rIns="0" bIns="0" rtlCol="0">
            <a:spAutoFit/>
          </a:bodyPr>
          <a:lstStyle/>
          <a:p>
            <a:pPr algn="l"/>
            <a:r>
              <a:rPr lang="en-US" sz="2000">
                <a:latin typeface="+mj-lt"/>
              </a:rPr>
              <a:t>Use subnets for further isolation:</a:t>
            </a:r>
          </a:p>
        </p:txBody>
      </p:sp>
      <p:sp>
        <p:nvSpPr>
          <p:cNvPr id="13" name="Rounded Rectangle 12">
            <a:extLst>
              <a:ext uri="{FF2B5EF4-FFF2-40B4-BE49-F238E27FC236}">
                <a16:creationId xmlns:a16="http://schemas.microsoft.com/office/drawing/2014/main" id="{2E0ACB96-1A55-52E6-91F0-C7B1EC79460D}"/>
              </a:ext>
              <a:ext uri="{C183D7F6-B498-43B3-948B-1728B52AA6E4}">
                <adec:decorative xmlns:adec="http://schemas.microsoft.com/office/drawing/2017/decorative" val="1"/>
              </a:ext>
            </a:extLst>
          </p:cNvPr>
          <p:cNvSpPr/>
          <p:nvPr/>
        </p:nvSpPr>
        <p:spPr bwMode="auto">
          <a:xfrm>
            <a:off x="4521714" y="4947449"/>
            <a:ext cx="4707630"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descr="Diagram demonstrating how to put all resources in a virtual network.&#10;">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492468" y="1758804"/>
            <a:ext cx="8022338" cy="2924811"/>
          </a:xfrm>
          <a:prstGeom prst="rect">
            <a:avLst/>
          </a:prstGeom>
        </p:spPr>
      </p:pic>
      <p:pic>
        <p:nvPicPr>
          <p:cNvPr id="6" name="Picture 5" descr="Diagram demonstrating how to use subnets for further isolation.&#10;">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1758804"/>
            <a:ext cx="2844800" cy="4178300"/>
          </a:xfrm>
          <a:prstGeom prst="rect">
            <a:avLst/>
          </a:prstGeom>
        </p:spPr>
      </p:pic>
      <p:sp>
        <p:nvSpPr>
          <p:cNvPr id="11" name="Text Placeholder 4">
            <a:extLst>
              <a:ext uri="{FF2B5EF4-FFF2-40B4-BE49-F238E27FC236}">
                <a16:creationId xmlns:a16="http://schemas.microsoft.com/office/drawing/2014/main" id="{BE0E097C-3A17-C744-5D91-5A9E43921BB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4.79167E-6 -2.96296E-6 L 4.791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0"/>
                                  </p:stCondLst>
                                  <p:childTnLst>
                                    <p:animMotion origin="layout" path="M 4.79167E-6 -2.96296E-6 L 4.79167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4.79167E-6 -2.96296E-6 L 4.79167E-6 0.03542 " pathEditMode="relative" rAng="0" ptsTypes="AA">
                                      <p:cBhvr>
                                        <p:cTn id="21" dur="700" spd="-100000" fill="hold"/>
                                        <p:tgtEl>
                                          <p:spTgt spid="13"/>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4.79167E-6 -2.96296E-6 L 4.79167E-6 0.03542 " pathEditMode="relative" rAng="0" ptsTypes="AA">
                                      <p:cBhvr>
                                        <p:cTn id="2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a:xfrm>
            <a:off x="585216" y="3152001"/>
            <a:ext cx="6675120" cy="553998"/>
          </a:xfrm>
        </p:spPr>
        <p:txBody>
          <a:bodyPr/>
          <a:lstStyle/>
          <a:p>
            <a:r>
              <a:rPr lang="en-US"/>
              <a:t>Conclusion</a:t>
            </a:r>
          </a:p>
        </p:txBody>
      </p:sp>
    </p:spTree>
    <p:extLst>
      <p:ext uri="{BB962C8B-B14F-4D97-AF65-F5344CB8AC3E}">
        <p14:creationId xmlns:p14="http://schemas.microsoft.com/office/powerpoint/2010/main" val="38021053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24" name="Rounded Rectangle 5">
            <a:extLst>
              <a:ext uri="{FF2B5EF4-FFF2-40B4-BE49-F238E27FC236}">
                <a16:creationId xmlns:a16="http://schemas.microsoft.com/office/drawing/2014/main" id="{B1EF89B0-B345-48C7-C71D-46F0FD54A323}"/>
              </a:ext>
              <a:ext uri="{C183D7F6-B498-43B3-948B-1728B52AA6E4}">
                <adec:decorative xmlns:adec="http://schemas.microsoft.com/office/drawing/2017/decorative" val="1"/>
              </a:ext>
            </a:extLst>
          </p:cNvPr>
          <p:cNvSpPr/>
          <p:nvPr/>
        </p:nvSpPr>
        <p:spPr bwMode="auto">
          <a:xfrm>
            <a:off x="592478" y="1192610"/>
            <a:ext cx="7448863" cy="4739759"/>
          </a:xfrm>
          <a:prstGeom prst="roundRect">
            <a:avLst>
              <a:gd name="adj" fmla="val 4760"/>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1" name="Content Placeholder 2">
            <a:extLst>
              <a:ext uri="{FF2B5EF4-FFF2-40B4-BE49-F238E27FC236}">
                <a16:creationId xmlns:a16="http://schemas.microsoft.com/office/drawing/2014/main" id="{971F16E9-7BC0-7A81-370E-96175E5313E4}"/>
              </a:ext>
            </a:extLst>
          </p:cNvPr>
          <p:cNvSpPr txBox="1">
            <a:spLocks/>
          </p:cNvSpPr>
          <p:nvPr/>
        </p:nvSpPr>
        <p:spPr>
          <a:xfrm>
            <a:off x="758612" y="1435100"/>
            <a:ext cx="5511800" cy="473975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Developers have used Azure AI search </a:t>
            </a:r>
            <a:br>
              <a:rPr lang="en-US" sz="2000"/>
            </a:br>
            <a:r>
              <a:rPr lang="en-US" sz="2000"/>
              <a:t>to create RAG apps for…</a:t>
            </a:r>
          </a:p>
        </p:txBody>
      </p:sp>
      <p:grpSp>
        <p:nvGrpSpPr>
          <p:cNvPr id="35" name="Group 34" descr="Government building icon">
            <a:extLst>
              <a:ext uri="{FF2B5EF4-FFF2-40B4-BE49-F238E27FC236}">
                <a16:creationId xmlns:a16="http://schemas.microsoft.com/office/drawing/2014/main" id="{24705658-C84F-C13E-1DD1-C21081266760}"/>
              </a:ext>
            </a:extLst>
          </p:cNvPr>
          <p:cNvGrpSpPr/>
          <p:nvPr/>
        </p:nvGrpSpPr>
        <p:grpSpPr>
          <a:xfrm>
            <a:off x="766890" y="2477840"/>
            <a:ext cx="426575" cy="426575"/>
            <a:chOff x="766890" y="2477840"/>
            <a:chExt cx="426575" cy="426575"/>
          </a:xfrm>
        </p:grpSpPr>
        <p:sp>
          <p:nvSpPr>
            <p:cNvPr id="18" name="Oval 17">
              <a:extLst>
                <a:ext uri="{FF2B5EF4-FFF2-40B4-BE49-F238E27FC236}">
                  <a16:creationId xmlns:a16="http://schemas.microsoft.com/office/drawing/2014/main" id="{1C28FD2F-836D-14B4-4F95-B19DCBE3D81C}"/>
                </a:ext>
                <a:ext uri="{C183D7F6-B498-43B3-948B-1728B52AA6E4}">
                  <adec:decorative xmlns:adec="http://schemas.microsoft.com/office/drawing/2017/decorative" val="1"/>
                </a:ext>
              </a:extLst>
            </p:cNvPr>
            <p:cNvSpPr/>
            <p:nvPr/>
          </p:nvSpPr>
          <p:spPr bwMode="auto">
            <a:xfrm>
              <a:off x="766890" y="2477840"/>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4" name="Graphic 33">
              <a:extLst>
                <a:ext uri="{FF2B5EF4-FFF2-40B4-BE49-F238E27FC236}">
                  <a16:creationId xmlns:a16="http://schemas.microsoft.com/office/drawing/2014/main" id="{B0302A19-5BAC-74AD-91B8-9166F880ED4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8" y="2587218"/>
              <a:ext cx="207818" cy="207818"/>
            </a:xfrm>
            <a:prstGeom prst="rect">
              <a:avLst/>
            </a:prstGeom>
          </p:spPr>
        </p:pic>
      </p:grpSp>
      <p:sp>
        <p:nvSpPr>
          <p:cNvPr id="13" name="TextBox 12">
            <a:extLst>
              <a:ext uri="{FF2B5EF4-FFF2-40B4-BE49-F238E27FC236}">
                <a16:creationId xmlns:a16="http://schemas.microsoft.com/office/drawing/2014/main" id="{6EC505D1-9182-FDC9-6BF0-05131AB6C597}"/>
              </a:ext>
            </a:extLst>
          </p:cNvPr>
          <p:cNvSpPr txBox="1"/>
          <p:nvPr/>
        </p:nvSpPr>
        <p:spPr>
          <a:xfrm>
            <a:off x="1315656" y="2521851"/>
            <a:ext cx="5511799" cy="338554"/>
          </a:xfrm>
          <a:prstGeom prst="rect">
            <a:avLst/>
          </a:prstGeom>
          <a:noFill/>
        </p:spPr>
        <p:txBody>
          <a:bodyPr wrap="square">
            <a:spAutoFit/>
          </a:bodyPr>
          <a:lstStyle/>
          <a:p>
            <a:r>
              <a:rPr lang="en-US" sz="1600"/>
              <a:t>Public government data</a:t>
            </a:r>
          </a:p>
        </p:txBody>
      </p:sp>
      <p:grpSp>
        <p:nvGrpSpPr>
          <p:cNvPr id="36" name="Group 35" descr="Team icon">
            <a:extLst>
              <a:ext uri="{FF2B5EF4-FFF2-40B4-BE49-F238E27FC236}">
                <a16:creationId xmlns:a16="http://schemas.microsoft.com/office/drawing/2014/main" id="{807733B6-4B25-C4F5-4A68-5421CB7C7D91}"/>
              </a:ext>
            </a:extLst>
          </p:cNvPr>
          <p:cNvGrpSpPr/>
          <p:nvPr/>
        </p:nvGrpSpPr>
        <p:grpSpPr>
          <a:xfrm>
            <a:off x="766890" y="3046537"/>
            <a:ext cx="426575" cy="426575"/>
            <a:chOff x="766890" y="3046537"/>
            <a:chExt cx="426575" cy="426575"/>
          </a:xfrm>
        </p:grpSpPr>
        <p:sp>
          <p:nvSpPr>
            <p:cNvPr id="19" name="Oval 18">
              <a:extLst>
                <a:ext uri="{FF2B5EF4-FFF2-40B4-BE49-F238E27FC236}">
                  <a16:creationId xmlns:a16="http://schemas.microsoft.com/office/drawing/2014/main" id="{64B815BB-6DDA-EF86-B430-ABC9C5AE9C62}"/>
                </a:ext>
                <a:ext uri="{C183D7F6-B498-43B3-948B-1728B52AA6E4}">
                  <adec:decorative xmlns:adec="http://schemas.microsoft.com/office/drawing/2017/decorative" val="1"/>
                </a:ext>
              </a:extLst>
            </p:cNvPr>
            <p:cNvSpPr/>
            <p:nvPr/>
          </p:nvSpPr>
          <p:spPr bwMode="auto">
            <a:xfrm>
              <a:off x="766890" y="3046537"/>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2" name="Graphic 31">
              <a:extLst>
                <a:ext uri="{FF2B5EF4-FFF2-40B4-BE49-F238E27FC236}">
                  <a16:creationId xmlns:a16="http://schemas.microsoft.com/office/drawing/2014/main" id="{29467D24-AF5B-1CD9-9685-612AA970D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68" y="3155915"/>
              <a:ext cx="207818" cy="207818"/>
            </a:xfrm>
            <a:prstGeom prst="rect">
              <a:avLst/>
            </a:prstGeom>
          </p:spPr>
        </p:pic>
      </p:grpSp>
      <p:sp>
        <p:nvSpPr>
          <p:cNvPr id="14" name="TextBox 13">
            <a:extLst>
              <a:ext uri="{FF2B5EF4-FFF2-40B4-BE49-F238E27FC236}">
                <a16:creationId xmlns:a16="http://schemas.microsoft.com/office/drawing/2014/main" id="{7EC33D28-DAEB-F63A-AF84-D3C2DBC7ADA9}"/>
              </a:ext>
            </a:extLst>
          </p:cNvPr>
          <p:cNvSpPr txBox="1"/>
          <p:nvPr/>
        </p:nvSpPr>
        <p:spPr>
          <a:xfrm>
            <a:off x="1315656" y="3090548"/>
            <a:ext cx="5511799" cy="338554"/>
          </a:xfrm>
          <a:prstGeom prst="rect">
            <a:avLst/>
          </a:prstGeom>
          <a:noFill/>
        </p:spPr>
        <p:txBody>
          <a:bodyPr wrap="square">
            <a:spAutoFit/>
          </a:bodyPr>
          <a:lstStyle/>
          <a:p>
            <a:r>
              <a:rPr lang="en-US" sz="1600"/>
              <a:t>Internal HR documents, company meetings, presentations </a:t>
            </a:r>
          </a:p>
        </p:txBody>
      </p:sp>
      <p:grpSp>
        <p:nvGrpSpPr>
          <p:cNvPr id="37" name="Group 36" descr="Person icon">
            <a:extLst>
              <a:ext uri="{FF2B5EF4-FFF2-40B4-BE49-F238E27FC236}">
                <a16:creationId xmlns:a16="http://schemas.microsoft.com/office/drawing/2014/main" id="{792764F6-FA55-9AA1-7380-DD9E6054F5F2}"/>
              </a:ext>
            </a:extLst>
          </p:cNvPr>
          <p:cNvGrpSpPr/>
          <p:nvPr/>
        </p:nvGrpSpPr>
        <p:grpSpPr>
          <a:xfrm>
            <a:off x="766890" y="3615234"/>
            <a:ext cx="426575" cy="426575"/>
            <a:chOff x="766890" y="3615234"/>
            <a:chExt cx="426575" cy="426575"/>
          </a:xfrm>
        </p:grpSpPr>
        <p:sp>
          <p:nvSpPr>
            <p:cNvPr id="20" name="Oval 19">
              <a:extLst>
                <a:ext uri="{FF2B5EF4-FFF2-40B4-BE49-F238E27FC236}">
                  <a16:creationId xmlns:a16="http://schemas.microsoft.com/office/drawing/2014/main" id="{E8C8D4A1-74EF-8C4C-3417-D2026EE60DCA}"/>
                </a:ext>
                <a:ext uri="{C183D7F6-B498-43B3-948B-1728B52AA6E4}">
                  <adec:decorative xmlns:adec="http://schemas.microsoft.com/office/drawing/2017/decorative" val="1"/>
                </a:ext>
              </a:extLst>
            </p:cNvPr>
            <p:cNvSpPr/>
            <p:nvPr/>
          </p:nvSpPr>
          <p:spPr bwMode="auto">
            <a:xfrm>
              <a:off x="766890" y="3615234"/>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0" name="Graphic 29">
              <a:extLst>
                <a:ext uri="{FF2B5EF4-FFF2-40B4-BE49-F238E27FC236}">
                  <a16:creationId xmlns:a16="http://schemas.microsoft.com/office/drawing/2014/main" id="{6174E5EC-C3F0-0C80-AD1B-14AC9910CBD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268" y="3724612"/>
              <a:ext cx="207818" cy="207818"/>
            </a:xfrm>
            <a:prstGeom prst="rect">
              <a:avLst/>
            </a:prstGeom>
          </p:spPr>
        </p:pic>
      </p:grpSp>
      <p:sp>
        <p:nvSpPr>
          <p:cNvPr id="15" name="TextBox 14">
            <a:extLst>
              <a:ext uri="{FF2B5EF4-FFF2-40B4-BE49-F238E27FC236}">
                <a16:creationId xmlns:a16="http://schemas.microsoft.com/office/drawing/2014/main" id="{996CD3F0-B5A1-5794-B9B3-FF81C4507AA9}"/>
              </a:ext>
            </a:extLst>
          </p:cNvPr>
          <p:cNvSpPr txBox="1"/>
          <p:nvPr/>
        </p:nvSpPr>
        <p:spPr>
          <a:xfrm>
            <a:off x="1315656" y="3659245"/>
            <a:ext cx="5511799" cy="338554"/>
          </a:xfrm>
          <a:prstGeom prst="rect">
            <a:avLst/>
          </a:prstGeom>
          <a:noFill/>
        </p:spPr>
        <p:txBody>
          <a:bodyPr wrap="square">
            <a:spAutoFit/>
          </a:bodyPr>
          <a:lstStyle/>
          <a:p>
            <a:r>
              <a:rPr lang="en-US" sz="1600"/>
              <a:t>Customer support requests and call transcripts</a:t>
            </a:r>
          </a:p>
        </p:txBody>
      </p:sp>
      <p:grpSp>
        <p:nvGrpSpPr>
          <p:cNvPr id="38" name="Group 37" descr="Document pulse icon">
            <a:extLst>
              <a:ext uri="{FF2B5EF4-FFF2-40B4-BE49-F238E27FC236}">
                <a16:creationId xmlns:a16="http://schemas.microsoft.com/office/drawing/2014/main" id="{AD5951B9-BF54-DBAF-7C15-224472DA1269}"/>
              </a:ext>
            </a:extLst>
          </p:cNvPr>
          <p:cNvGrpSpPr/>
          <p:nvPr/>
        </p:nvGrpSpPr>
        <p:grpSpPr>
          <a:xfrm>
            <a:off x="766890" y="4183931"/>
            <a:ext cx="426575" cy="426575"/>
            <a:chOff x="766890" y="4183931"/>
            <a:chExt cx="426575" cy="426575"/>
          </a:xfrm>
        </p:grpSpPr>
        <p:sp>
          <p:nvSpPr>
            <p:cNvPr id="21" name="Oval 20">
              <a:extLst>
                <a:ext uri="{FF2B5EF4-FFF2-40B4-BE49-F238E27FC236}">
                  <a16:creationId xmlns:a16="http://schemas.microsoft.com/office/drawing/2014/main" id="{A519554C-1E78-4D8E-7AE0-1D5C693E9BDD}"/>
                </a:ext>
                <a:ext uri="{C183D7F6-B498-43B3-948B-1728B52AA6E4}">
                  <adec:decorative xmlns:adec="http://schemas.microsoft.com/office/drawing/2017/decorative" val="1"/>
                </a:ext>
              </a:extLst>
            </p:cNvPr>
            <p:cNvSpPr/>
            <p:nvPr/>
          </p:nvSpPr>
          <p:spPr bwMode="auto">
            <a:xfrm>
              <a:off x="766890" y="4183931"/>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8" name="Graphic 27">
              <a:extLst>
                <a:ext uri="{FF2B5EF4-FFF2-40B4-BE49-F238E27FC236}">
                  <a16:creationId xmlns:a16="http://schemas.microsoft.com/office/drawing/2014/main" id="{C998DCC5-4531-CD16-3AB7-78BEAA09864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268" y="4293309"/>
              <a:ext cx="207818" cy="207818"/>
            </a:xfrm>
            <a:prstGeom prst="rect">
              <a:avLst/>
            </a:prstGeom>
          </p:spPr>
        </p:pic>
      </p:grpSp>
      <p:sp>
        <p:nvSpPr>
          <p:cNvPr id="16" name="TextBox 15">
            <a:extLst>
              <a:ext uri="{FF2B5EF4-FFF2-40B4-BE49-F238E27FC236}">
                <a16:creationId xmlns:a16="http://schemas.microsoft.com/office/drawing/2014/main" id="{E235668F-5439-4057-8880-0AD100360C53}"/>
              </a:ext>
            </a:extLst>
          </p:cNvPr>
          <p:cNvSpPr txBox="1"/>
          <p:nvPr/>
        </p:nvSpPr>
        <p:spPr>
          <a:xfrm>
            <a:off x="1315656" y="4227942"/>
            <a:ext cx="5511799" cy="338554"/>
          </a:xfrm>
          <a:prstGeom prst="rect">
            <a:avLst/>
          </a:prstGeom>
          <a:noFill/>
        </p:spPr>
        <p:txBody>
          <a:bodyPr wrap="square">
            <a:spAutoFit/>
          </a:bodyPr>
          <a:lstStyle/>
          <a:p>
            <a:r>
              <a:rPr lang="en-US" sz="1600"/>
              <a:t>Technical documentation and issue trackers</a:t>
            </a:r>
          </a:p>
        </p:txBody>
      </p:sp>
      <p:grpSp>
        <p:nvGrpSpPr>
          <p:cNvPr id="39" name="Group 38" descr="Book icon">
            <a:extLst>
              <a:ext uri="{FF2B5EF4-FFF2-40B4-BE49-F238E27FC236}">
                <a16:creationId xmlns:a16="http://schemas.microsoft.com/office/drawing/2014/main" id="{FCB80144-2F92-4192-D850-ACCE43C53980}"/>
              </a:ext>
            </a:extLst>
          </p:cNvPr>
          <p:cNvGrpSpPr/>
          <p:nvPr/>
        </p:nvGrpSpPr>
        <p:grpSpPr>
          <a:xfrm>
            <a:off x="766890" y="4752628"/>
            <a:ext cx="426575" cy="426575"/>
            <a:chOff x="766890" y="4752628"/>
            <a:chExt cx="426575" cy="426575"/>
          </a:xfrm>
        </p:grpSpPr>
        <p:sp>
          <p:nvSpPr>
            <p:cNvPr id="22" name="Oval 21">
              <a:extLst>
                <a:ext uri="{FF2B5EF4-FFF2-40B4-BE49-F238E27FC236}">
                  <a16:creationId xmlns:a16="http://schemas.microsoft.com/office/drawing/2014/main" id="{31149909-70FB-6773-1CCA-7D3BF335C672}"/>
                </a:ext>
                <a:ext uri="{C183D7F6-B498-43B3-948B-1728B52AA6E4}">
                  <adec:decorative xmlns:adec="http://schemas.microsoft.com/office/drawing/2017/decorative" val="1"/>
                </a:ext>
              </a:extLst>
            </p:cNvPr>
            <p:cNvSpPr/>
            <p:nvPr/>
          </p:nvSpPr>
          <p:spPr bwMode="auto">
            <a:xfrm>
              <a:off x="766890" y="4752628"/>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6" name="Graphic 25">
              <a:extLst>
                <a:ext uri="{FF2B5EF4-FFF2-40B4-BE49-F238E27FC236}">
                  <a16:creationId xmlns:a16="http://schemas.microsoft.com/office/drawing/2014/main" id="{27D2FD5A-DA49-9E3B-2D20-1396088380E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268" y="4862006"/>
              <a:ext cx="207818" cy="207818"/>
            </a:xfrm>
            <a:prstGeom prst="rect">
              <a:avLst/>
            </a:prstGeom>
          </p:spPr>
        </p:pic>
      </p:grpSp>
      <p:sp>
        <p:nvSpPr>
          <p:cNvPr id="17" name="TextBox 16">
            <a:extLst>
              <a:ext uri="{FF2B5EF4-FFF2-40B4-BE49-F238E27FC236}">
                <a16:creationId xmlns:a16="http://schemas.microsoft.com/office/drawing/2014/main" id="{6D1971CD-B6CD-3736-B9F4-A5605F4B89F4}"/>
              </a:ext>
            </a:extLst>
          </p:cNvPr>
          <p:cNvSpPr txBox="1"/>
          <p:nvPr/>
        </p:nvSpPr>
        <p:spPr>
          <a:xfrm>
            <a:off x="1315656" y="4796640"/>
            <a:ext cx="5511799" cy="338554"/>
          </a:xfrm>
          <a:prstGeom prst="rect">
            <a:avLst/>
          </a:prstGeom>
          <a:noFill/>
        </p:spPr>
        <p:txBody>
          <a:bodyPr wrap="square">
            <a:spAutoFit/>
          </a:bodyPr>
          <a:lstStyle/>
          <a:p>
            <a:r>
              <a:rPr lang="en-US" sz="1600"/>
              <a:t>Product manuals</a:t>
            </a:r>
          </a:p>
        </p:txBody>
      </p:sp>
      <p:pic>
        <p:nvPicPr>
          <p:cNvPr id="9" name="Picture 8" descr="Screenshot asking AI how to test click a button.">
            <a:extLst>
              <a:ext uri="{FF2B5EF4-FFF2-40B4-BE49-F238E27FC236}">
                <a16:creationId xmlns:a16="http://schemas.microsoft.com/office/drawing/2014/main" id="{EC1B0B3E-EA9D-4317-B7A9-2B78E548B882}"/>
              </a:ext>
            </a:extLst>
          </p:cNvPr>
          <p:cNvPicPr>
            <a:picLocks noChangeAspect="1"/>
          </p:cNvPicPr>
          <p:nvPr/>
        </p:nvPicPr>
        <p:blipFill>
          <a:blip r:embed="rId13"/>
          <a:stretch>
            <a:fillRect/>
          </a:stretch>
        </p:blipFill>
        <p:spPr>
          <a:xfrm>
            <a:off x="6993588" y="1856758"/>
            <a:ext cx="4667092" cy="3621289"/>
          </a:xfrm>
          <a:prstGeom prst="roundRect">
            <a:avLst>
              <a:gd name="adj" fmla="val 4756"/>
            </a:avLst>
          </a:prstGeom>
          <a:solidFill>
            <a:schemeClr val="bg1"/>
          </a:solidFill>
          <a:ln w="12700" cap="rnd">
            <a:solidFill>
              <a:srgbClr val="D9D9D6"/>
            </a:solidFill>
            <a:headEnd type="none" w="med" len="med"/>
            <a:tailEnd type="none" w="med" len="med"/>
          </a:ln>
          <a:effectLst/>
        </p:spPr>
      </p:pic>
      <p:sp>
        <p:nvSpPr>
          <p:cNvPr id="23" name="TextBox 22">
            <a:extLst>
              <a:ext uri="{FF2B5EF4-FFF2-40B4-BE49-F238E27FC236}">
                <a16:creationId xmlns:a16="http://schemas.microsoft.com/office/drawing/2014/main" id="{B9461BC0-CE38-1721-47C7-9E1D12D26FAB}"/>
              </a:ext>
            </a:extLst>
          </p:cNvPr>
          <p:cNvSpPr txBox="1"/>
          <p:nvPr/>
        </p:nvSpPr>
        <p:spPr>
          <a:xfrm>
            <a:off x="2050474" y="5669129"/>
            <a:ext cx="809105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b="0" u="sng">
                <a:latin typeface="+mj-lt"/>
                <a:hlinkClick r:id="rId14">
                  <a:extLst>
                    <a:ext uri="{A12FA001-AC4F-418D-AE19-62706E023703}">
                      <ahyp:hlinkClr xmlns:ahyp="http://schemas.microsoft.com/office/drawing/2018/hyperlinkcolor" val="tx"/>
                    </a:ext>
                  </a:extLst>
                </a:hlinkClick>
              </a:rPr>
              <a:t>Customer Story: PwC scales </a:t>
            </a:r>
            <a:r>
              <a:rPr lang="en-US" b="0" u="sng" err="1">
                <a:latin typeface="+mj-lt"/>
                <a:hlinkClick r:id="rId14">
                  <a:extLst>
                    <a:ext uri="{A12FA001-AC4F-418D-AE19-62706E023703}">
                      <ahyp:hlinkClr xmlns:ahyp="http://schemas.microsoft.com/office/drawing/2018/hyperlinkcolor" val="tx"/>
                    </a:ext>
                  </a:extLst>
                </a:hlinkClick>
              </a:rPr>
              <a:t>GenAI</a:t>
            </a:r>
            <a:r>
              <a:rPr lang="en-US" b="0" u="sng">
                <a:latin typeface="+mj-lt"/>
                <a:hlinkClick r:id="rId14">
                  <a:extLst>
                    <a:ext uri="{A12FA001-AC4F-418D-AE19-62706E023703}">
                      <ahyp:hlinkClr xmlns:ahyp="http://schemas.microsoft.com/office/drawing/2018/hyperlinkcolor" val="tx"/>
                    </a:ext>
                  </a:extLst>
                </a:hlinkClick>
              </a:rPr>
              <a:t> for enterprise with Microsoft Azure AI</a:t>
            </a:r>
            <a:endParaRPr lang="en-US" b="0" u="sng">
              <a:latin typeface="+mj-lt"/>
            </a:endParaRPr>
          </a:p>
        </p:txBody>
      </p:sp>
    </p:spTree>
    <p:extLst>
      <p:ext uri="{BB962C8B-B14F-4D97-AF65-F5344CB8AC3E}">
        <p14:creationId xmlns:p14="http://schemas.microsoft.com/office/powerpoint/2010/main" val="188904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4.79167E-6 -2.96296E-6 L 4.79167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0"/>
                                  </p:stCondLst>
                                  <p:childTnLst>
                                    <p:animMotion origin="layout" path="M 4.79167E-6 -2.96296E-6 L 4.79167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79167E-6 -2.96296E-6 L 4.79167E-6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0"/>
                                  </p:stCondLst>
                                  <p:childTnLst>
                                    <p:animMotion origin="layout" path="M 4.79167E-6 -2.96296E-6 L 4.79167E-6 0.03542 " pathEditMode="relative" rAng="0" ptsTypes="AA">
                                      <p:cBhvr>
                                        <p:cTn id="49" dur="700" spd="-100000" fill="hold"/>
                                        <p:tgtEl>
                                          <p:spTgt spid="3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nodeType="withEffect">
                                  <p:stCondLst>
                                    <p:cond delay="0"/>
                                  </p:stCondLst>
                                  <p:childTnLst>
                                    <p:animMotion origin="layout" path="M 4.79167E-6 -2.96296E-6 L 4.79167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0"/>
                                  </p:stCondLst>
                                  <p:childTnLst>
                                    <p:animMotion origin="layout" path="M 4.79167E-6 -2.96296E-6 L 4.79167E-6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0"/>
                                  </p:stCondLst>
                                  <p:childTnLst>
                                    <p:animMotion origin="layout" path="M 4.79167E-6 -2.96296E-6 L 4.79167E-6 0.03542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 grpId="0"/>
      <p:bldP spid="11" grpId="1"/>
      <p:bldP spid="13" grpId="0"/>
      <p:bldP spid="13" grpId="1"/>
      <p:bldP spid="14" grpId="0"/>
      <p:bldP spid="14" grpId="1"/>
      <p:bldP spid="15" grpId="0"/>
      <p:bldP spid="15" grpId="1"/>
      <p:bldP spid="16" grpId="0"/>
      <p:bldP spid="16" grpId="1"/>
      <p:bldP spid="17" grpId="0"/>
      <p:bldP spid="17" grpId="1"/>
      <p:bldP spid="23" grpId="0" animBg="1"/>
      <p:bldP spid="2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FF4D-01E5-2AD9-5111-5B3B60F7DB84}"/>
              </a:ext>
            </a:extLst>
          </p:cNvPr>
          <p:cNvSpPr>
            <a:spLocks noGrp="1"/>
          </p:cNvSpPr>
          <p:nvPr>
            <p:ph type="title"/>
          </p:nvPr>
        </p:nvSpPr>
        <p:spPr>
          <a:xfrm>
            <a:off x="588264" y="3152001"/>
            <a:ext cx="4127692" cy="553998"/>
          </a:xfrm>
        </p:spPr>
        <p:txBody>
          <a:bodyPr/>
          <a:lstStyle/>
          <a:p>
            <a:r>
              <a:rPr lang="en-US"/>
              <a:t>Next steps</a:t>
            </a:r>
          </a:p>
        </p:txBody>
      </p:sp>
      <p:sp>
        <p:nvSpPr>
          <p:cNvPr id="5" name="TextBox 4">
            <a:extLst>
              <a:ext uri="{FF2B5EF4-FFF2-40B4-BE49-F238E27FC236}">
                <a16:creationId xmlns:a16="http://schemas.microsoft.com/office/drawing/2014/main" id="{5D0DA8CD-CB5C-D4A7-216E-244174267154}"/>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Learn more about Azure AI Search</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aka.ms/AzureAISearch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99DF6D2D-D7B4-2E91-31CC-81E61EF06D0A}"/>
              </a:ext>
            </a:extLst>
          </p:cNvPr>
          <p:cNvSpPr txBox="1"/>
          <p:nvPr/>
        </p:nvSpPr>
        <p:spPr>
          <a:xfrm>
            <a:off x="5937665" y="1940578"/>
            <a:ext cx="5511386" cy="12567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and why Azure AI Search will make your application generate better results</a:t>
            </a:r>
          </a:p>
          <a:p>
            <a:pPr lvl="0" algn="l">
              <a:defRPr/>
            </a:pP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ragrelevance</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5266014B-F9DB-B2B0-B1A8-611893967EB4}"/>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11" name="TextBox 10">
            <a:extLst>
              <a:ext uri="{FF2B5EF4-FFF2-40B4-BE49-F238E27FC236}">
                <a16:creationId xmlns:a16="http://schemas.microsoft.com/office/drawing/2014/main" id="{1751E53A-5B24-2692-C694-72EAC8234583}"/>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14" name="Group 13">
            <a:extLst>
              <a:ext uri="{FF2B5EF4-FFF2-40B4-BE49-F238E27FC236}">
                <a16:creationId xmlns:a16="http://schemas.microsoft.com/office/drawing/2014/main" id="{8127533E-34C4-B924-78D5-1838D73EDD55}"/>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8" name="Oval 7">
              <a:extLst>
                <a:ext uri="{FF2B5EF4-FFF2-40B4-BE49-F238E27FC236}">
                  <a16:creationId xmlns:a16="http://schemas.microsoft.com/office/drawing/2014/main" id="{7C5CFA28-EF59-DA12-7425-E7F0C304E268}"/>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9" name="Oval 8">
              <a:extLst>
                <a:ext uri="{FF2B5EF4-FFF2-40B4-BE49-F238E27FC236}">
                  <a16:creationId xmlns:a16="http://schemas.microsoft.com/office/drawing/2014/main" id="{1ABAD386-7FAF-96D5-FE1C-2C7CB19B2850}"/>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0" name="Oval 9">
              <a:extLst>
                <a:ext uri="{FF2B5EF4-FFF2-40B4-BE49-F238E27FC236}">
                  <a16:creationId xmlns:a16="http://schemas.microsoft.com/office/drawing/2014/main" id="{B5556FE3-3568-B2E6-EC69-4FDBEB190EE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2" name="Oval 11">
              <a:extLst>
                <a:ext uri="{FF2B5EF4-FFF2-40B4-BE49-F238E27FC236}">
                  <a16:creationId xmlns:a16="http://schemas.microsoft.com/office/drawing/2014/main" id="{D65CDBD1-654F-18E0-CEF5-824645D78DA8}"/>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22" name="!!line2">
            <a:extLst>
              <a:ext uri="{FF2B5EF4-FFF2-40B4-BE49-F238E27FC236}">
                <a16:creationId xmlns:a16="http://schemas.microsoft.com/office/drawing/2014/main" id="{9BD55E56-09B7-4F89-D22D-9F0A1E4F5146}"/>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line2">
            <a:extLst>
              <a:ext uri="{FF2B5EF4-FFF2-40B4-BE49-F238E27FC236}">
                <a16:creationId xmlns:a16="http://schemas.microsoft.com/office/drawing/2014/main" id="{004C0AEC-4DBB-F8CE-2551-93E0D324C5B6}"/>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line2">
            <a:extLst>
              <a:ext uri="{FF2B5EF4-FFF2-40B4-BE49-F238E27FC236}">
                <a16:creationId xmlns:a16="http://schemas.microsoft.com/office/drawing/2014/main" id="{B6A7C240-D643-39DC-D601-C8F8F82F903C}"/>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1107598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A90659F-5C90-4C36-4EB7-D394B77C8BDF}"/>
              </a:ext>
              <a:ext uri="{C183D7F6-B498-43B3-948B-1728B52AA6E4}">
                <adec:decorative xmlns:adec="http://schemas.microsoft.com/office/drawing/2017/decorative" val="1"/>
              </a:ext>
            </a:extLst>
          </p:cNvPr>
          <p:cNvSpPr/>
          <p:nvPr/>
        </p:nvSpPr>
        <p:spPr bwMode="auto">
          <a:xfrm>
            <a:off x="7325522" y="1573903"/>
            <a:ext cx="4534356" cy="4080074"/>
          </a:xfrm>
          <a:prstGeom prst="roundRect">
            <a:avLst>
              <a:gd name="adj" fmla="val 3612"/>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Rectangle: Rounded Corners 18">
            <a:extLst>
              <a:ext uri="{FF2B5EF4-FFF2-40B4-BE49-F238E27FC236}">
                <a16:creationId xmlns:a16="http://schemas.microsoft.com/office/drawing/2014/main" id="{FDD954A8-8393-29F0-6873-0F57FD518096}"/>
              </a:ext>
              <a:ext uri="{C183D7F6-B498-43B3-948B-1728B52AA6E4}">
                <adec:decorative xmlns:adec="http://schemas.microsoft.com/office/drawing/2017/decorative" val="1"/>
              </a:ext>
            </a:extLst>
          </p:cNvPr>
          <p:cNvSpPr/>
          <p:nvPr/>
        </p:nvSpPr>
        <p:spPr bwMode="auto">
          <a:xfrm>
            <a:off x="7320305" y="1573903"/>
            <a:ext cx="4534356" cy="876050"/>
          </a:xfrm>
          <a:prstGeom prst="round2SameRect">
            <a:avLst>
              <a:gd name="adj1" fmla="val 15113"/>
              <a:gd name="adj2"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800" b="1">
              <a:ln w="3175">
                <a:noFill/>
              </a:ln>
              <a:solidFill>
                <a:schemeClr val="bg1"/>
              </a:solidFill>
              <a:latin typeface="Segoe UI Semibold" panose="020F0502020204030204" pitchFamily="34" charset="0"/>
              <a:cs typeface="Segoe UI" pitchFamily="34" charset="0"/>
            </a:endParaRPr>
          </a:p>
        </p:txBody>
      </p:sp>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a:t>Efficient vector storage: Quantization</a:t>
            </a:r>
          </a:p>
        </p:txBody>
      </p:sp>
      <p:sp>
        <p:nvSpPr>
          <p:cNvPr id="17" name="Text Placeholder 4">
            <a:extLst>
              <a:ext uri="{FF2B5EF4-FFF2-40B4-BE49-F238E27FC236}">
                <a16:creationId xmlns:a16="http://schemas.microsoft.com/office/drawing/2014/main" id="{D4D1A894-1FC1-4D33-5916-587A2663219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Store more vectors with less space using quantization</a:t>
            </a:r>
          </a:p>
        </p:txBody>
      </p:sp>
      <p:sp>
        <p:nvSpPr>
          <p:cNvPr id="19" name="Rounded Rectangle 5">
            <a:extLst>
              <a:ext uri="{FF2B5EF4-FFF2-40B4-BE49-F238E27FC236}">
                <a16:creationId xmlns:a16="http://schemas.microsoft.com/office/drawing/2014/main" id="{7A7F2A05-0A4C-242F-F14A-3373834E91B6}"/>
              </a:ext>
              <a:ext uri="{C183D7F6-B498-43B3-948B-1728B52AA6E4}">
                <adec:decorative xmlns:adec="http://schemas.microsoft.com/office/drawing/2017/decorative" val="1"/>
              </a:ext>
            </a:extLst>
          </p:cNvPr>
          <p:cNvSpPr/>
          <p:nvPr/>
        </p:nvSpPr>
        <p:spPr bwMode="auto">
          <a:xfrm>
            <a:off x="599815" y="15826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3A2DF649-8B2C-119F-EC7F-626EC14C6738}"/>
              </a:ext>
            </a:extLst>
          </p:cNvPr>
          <p:cNvSpPr txBox="1"/>
          <p:nvPr/>
        </p:nvSpPr>
        <p:spPr>
          <a:xfrm>
            <a:off x="917924" y="1701662"/>
            <a:ext cx="4289635" cy="246221"/>
          </a:xfrm>
          <a:prstGeom prst="rect">
            <a:avLst/>
          </a:prstGeom>
          <a:noFill/>
        </p:spPr>
        <p:txBody>
          <a:bodyPr wrap="square" lIns="0" tIns="0" rIns="0" bIns="0" rtlCol="0">
            <a:spAutoFit/>
          </a:bodyPr>
          <a:lstStyle/>
          <a:p>
            <a:r>
              <a:rPr lang="en-US" sz="1600">
                <a:latin typeface="+mj-lt"/>
              </a:rPr>
              <a:t>Scalar quantization from float32 to int8:</a:t>
            </a:r>
          </a:p>
        </p:txBody>
      </p:sp>
      <p:sp>
        <p:nvSpPr>
          <p:cNvPr id="10" name="TextBox 9">
            <a:extLst>
              <a:ext uri="{FF2B5EF4-FFF2-40B4-BE49-F238E27FC236}">
                <a16:creationId xmlns:a16="http://schemas.microsoft.com/office/drawing/2014/main" id="{B71B329C-8722-3C47-FE7D-BF7E493214C4}"/>
              </a:ext>
            </a:extLst>
          </p:cNvPr>
          <p:cNvSpPr txBox="1"/>
          <p:nvPr/>
        </p:nvSpPr>
        <p:spPr>
          <a:xfrm>
            <a:off x="917924" y="2080621"/>
            <a:ext cx="418879" cy="369332"/>
          </a:xfrm>
          <a:prstGeom prst="rect">
            <a:avLst/>
          </a:prstGeom>
          <a:noFill/>
        </p:spPr>
        <p:txBody>
          <a:bodyPr wrap="square" lIns="0" tIns="0" rIns="0" bIns="0" rtlCol="0">
            <a:spAutoFit/>
          </a:bodyPr>
          <a:lstStyle/>
          <a:p>
            <a:pPr algn="l"/>
            <a:r>
              <a:rPr lang="en-US" sz="1200">
                <a:latin typeface="+mj-lt"/>
              </a:rPr>
              <a:t>Min float</a:t>
            </a:r>
          </a:p>
        </p:txBody>
      </p:sp>
      <p:sp>
        <p:nvSpPr>
          <p:cNvPr id="14" name="TextBox 13">
            <a:extLst>
              <a:ext uri="{FF2B5EF4-FFF2-40B4-BE49-F238E27FC236}">
                <a16:creationId xmlns:a16="http://schemas.microsoft.com/office/drawing/2014/main" id="{C19F69FE-09F5-7AC9-9781-7B0E618421DD}"/>
              </a:ext>
            </a:extLst>
          </p:cNvPr>
          <p:cNvSpPr txBox="1"/>
          <p:nvPr/>
        </p:nvSpPr>
        <p:spPr>
          <a:xfrm>
            <a:off x="1269109" y="2795748"/>
            <a:ext cx="807373" cy="436907"/>
          </a:xfrm>
          <a:prstGeom prst="rect">
            <a:avLst/>
          </a:prstGeom>
          <a:noFill/>
        </p:spPr>
        <p:txBody>
          <a:bodyPr wrap="square" lIns="0" tIns="0" rIns="0" bIns="0" rtlCol="0">
            <a:spAutoFit/>
          </a:bodyPr>
          <a:lstStyle/>
          <a:p>
            <a:pPr algn="r"/>
            <a:r>
              <a:rPr lang="en-US" sz="1400">
                <a:latin typeface="+mj-lt"/>
              </a:rPr>
              <a:t>~Min observed value</a:t>
            </a:r>
          </a:p>
        </p:txBody>
      </p:sp>
      <p:sp>
        <p:nvSpPr>
          <p:cNvPr id="12" name="TextBox 11">
            <a:extLst>
              <a:ext uri="{FF2B5EF4-FFF2-40B4-BE49-F238E27FC236}">
                <a16:creationId xmlns:a16="http://schemas.microsoft.com/office/drawing/2014/main" id="{77D5A9DF-BA2A-C680-793E-329CD948D187}"/>
              </a:ext>
            </a:extLst>
          </p:cNvPr>
          <p:cNvSpPr txBox="1"/>
          <p:nvPr/>
        </p:nvSpPr>
        <p:spPr>
          <a:xfrm>
            <a:off x="2359256" y="3434773"/>
            <a:ext cx="552512" cy="249661"/>
          </a:xfrm>
          <a:prstGeom prst="rect">
            <a:avLst/>
          </a:prstGeom>
          <a:noFill/>
        </p:spPr>
        <p:txBody>
          <a:bodyPr wrap="square" lIns="0" tIns="0" rIns="0" bIns="0" rtlCol="0">
            <a:spAutoFit/>
          </a:bodyPr>
          <a:lstStyle/>
          <a:p>
            <a:pPr algn="ctr"/>
            <a:r>
              <a:rPr lang="en-US" sz="1600">
                <a:latin typeface="+mj-lt"/>
              </a:rPr>
              <a:t>-127</a:t>
            </a:r>
          </a:p>
        </p:txBody>
      </p:sp>
      <p:sp>
        <p:nvSpPr>
          <p:cNvPr id="13" name="TextBox 12">
            <a:extLst>
              <a:ext uri="{FF2B5EF4-FFF2-40B4-BE49-F238E27FC236}">
                <a16:creationId xmlns:a16="http://schemas.microsoft.com/office/drawing/2014/main" id="{B3E9B638-EC1E-45A6-FE79-9455A650235B}"/>
              </a:ext>
            </a:extLst>
          </p:cNvPr>
          <p:cNvSpPr txBox="1"/>
          <p:nvPr/>
        </p:nvSpPr>
        <p:spPr>
          <a:xfrm>
            <a:off x="4879889" y="3467121"/>
            <a:ext cx="511175" cy="249661"/>
          </a:xfrm>
          <a:prstGeom prst="rect">
            <a:avLst/>
          </a:prstGeom>
          <a:noFill/>
        </p:spPr>
        <p:txBody>
          <a:bodyPr wrap="square" lIns="0" tIns="0" rIns="0" bIns="0" rtlCol="0">
            <a:spAutoFit/>
          </a:bodyPr>
          <a:lstStyle/>
          <a:p>
            <a:pPr algn="ctr"/>
            <a:r>
              <a:rPr lang="en-US" sz="1600">
                <a:latin typeface="+mj-lt"/>
              </a:rPr>
              <a:t>128</a:t>
            </a:r>
          </a:p>
        </p:txBody>
      </p:sp>
      <p:sp>
        <p:nvSpPr>
          <p:cNvPr id="15" name="TextBox 14">
            <a:extLst>
              <a:ext uri="{FF2B5EF4-FFF2-40B4-BE49-F238E27FC236}">
                <a16:creationId xmlns:a16="http://schemas.microsoft.com/office/drawing/2014/main" id="{A8B046D1-FAAC-7A03-FCD6-607DC0C9EBCA}"/>
              </a:ext>
            </a:extLst>
          </p:cNvPr>
          <p:cNvSpPr txBox="1"/>
          <p:nvPr/>
        </p:nvSpPr>
        <p:spPr>
          <a:xfrm>
            <a:off x="5629407" y="2795748"/>
            <a:ext cx="820989" cy="436907"/>
          </a:xfrm>
          <a:prstGeom prst="rect">
            <a:avLst/>
          </a:prstGeom>
          <a:noFill/>
        </p:spPr>
        <p:txBody>
          <a:bodyPr wrap="square" lIns="0" tIns="0" rIns="0" bIns="0" rtlCol="0">
            <a:spAutoFit/>
          </a:bodyPr>
          <a:lstStyle/>
          <a:p>
            <a:pPr algn="l"/>
            <a:r>
              <a:rPr lang="en-US" sz="1400">
                <a:latin typeface="+mj-lt"/>
              </a:rPr>
              <a:t>~Max observed value</a:t>
            </a:r>
          </a:p>
        </p:txBody>
      </p:sp>
      <p:sp>
        <p:nvSpPr>
          <p:cNvPr id="11" name="TextBox 10">
            <a:extLst>
              <a:ext uri="{FF2B5EF4-FFF2-40B4-BE49-F238E27FC236}">
                <a16:creationId xmlns:a16="http://schemas.microsoft.com/office/drawing/2014/main" id="{240CA03C-EFE5-7A24-FE9C-1C464EA07AC3}"/>
              </a:ext>
            </a:extLst>
          </p:cNvPr>
          <p:cNvSpPr txBox="1"/>
          <p:nvPr/>
        </p:nvSpPr>
        <p:spPr>
          <a:xfrm>
            <a:off x="6364517" y="2080622"/>
            <a:ext cx="437064" cy="369332"/>
          </a:xfrm>
          <a:prstGeom prst="rect">
            <a:avLst/>
          </a:prstGeom>
          <a:noFill/>
        </p:spPr>
        <p:txBody>
          <a:bodyPr wrap="square" lIns="0" tIns="0" rIns="0" bIns="0" rtlCol="0">
            <a:spAutoFit/>
          </a:bodyPr>
          <a:lstStyle/>
          <a:p>
            <a:pPr algn="r"/>
            <a:r>
              <a:rPr lang="en-US" sz="1200">
                <a:latin typeface="+mj-lt"/>
              </a:rPr>
              <a:t>Max float</a:t>
            </a:r>
          </a:p>
        </p:txBody>
      </p:sp>
      <p:sp>
        <p:nvSpPr>
          <p:cNvPr id="20" name="Rounded Rectangle 5">
            <a:extLst>
              <a:ext uri="{FF2B5EF4-FFF2-40B4-BE49-F238E27FC236}">
                <a16:creationId xmlns:a16="http://schemas.microsoft.com/office/drawing/2014/main" id="{26F28580-7E7A-BAD7-678C-52471EFB8D66}"/>
              </a:ext>
              <a:ext uri="{C183D7F6-B498-43B3-948B-1728B52AA6E4}">
                <adec:decorative xmlns:adec="http://schemas.microsoft.com/office/drawing/2017/decorative" val="1"/>
              </a:ext>
            </a:extLst>
          </p:cNvPr>
          <p:cNvSpPr/>
          <p:nvPr/>
        </p:nvSpPr>
        <p:spPr bwMode="auto">
          <a:xfrm>
            <a:off x="599815" y="39829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9" name="TextBox 48">
            <a:extLst>
              <a:ext uri="{FF2B5EF4-FFF2-40B4-BE49-F238E27FC236}">
                <a16:creationId xmlns:a16="http://schemas.microsoft.com/office/drawing/2014/main" id="{DF44A340-54D1-4E79-B6E0-63902A1B6996}"/>
              </a:ext>
            </a:extLst>
          </p:cNvPr>
          <p:cNvSpPr txBox="1"/>
          <p:nvPr/>
        </p:nvSpPr>
        <p:spPr>
          <a:xfrm>
            <a:off x="889765" y="4101340"/>
            <a:ext cx="4289635" cy="246221"/>
          </a:xfrm>
          <a:prstGeom prst="rect">
            <a:avLst/>
          </a:prstGeom>
          <a:noFill/>
        </p:spPr>
        <p:txBody>
          <a:bodyPr wrap="square" lIns="0" tIns="0" rIns="0" bIns="0" rtlCol="0">
            <a:spAutoFit/>
          </a:bodyPr>
          <a:lstStyle/>
          <a:p>
            <a:r>
              <a:rPr lang="en-US" sz="1600">
                <a:latin typeface="+mj-lt"/>
              </a:rPr>
              <a:t>Binary quantization to a single bit:</a:t>
            </a:r>
          </a:p>
        </p:txBody>
      </p:sp>
      <p:sp>
        <p:nvSpPr>
          <p:cNvPr id="53" name="Oval 52">
            <a:extLst>
              <a:ext uri="{FF2B5EF4-FFF2-40B4-BE49-F238E27FC236}">
                <a16:creationId xmlns:a16="http://schemas.microsoft.com/office/drawing/2014/main" id="{E394EC55-356D-9426-B0F8-E87831FD6C93}"/>
              </a:ext>
              <a:ext uri="{C183D7F6-B498-43B3-948B-1728B52AA6E4}">
                <adec:decorative xmlns:adec="http://schemas.microsoft.com/office/drawing/2017/decorative" val="1"/>
              </a:ext>
            </a:extLst>
          </p:cNvPr>
          <p:cNvSpPr/>
          <p:nvPr/>
        </p:nvSpPr>
        <p:spPr bwMode="auto">
          <a:xfrm>
            <a:off x="859194" y="4494913"/>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1</a:t>
            </a:r>
          </a:p>
        </p:txBody>
      </p:sp>
      <p:sp>
        <p:nvSpPr>
          <p:cNvPr id="51" name="Rectangle 50">
            <a:extLst>
              <a:ext uri="{FF2B5EF4-FFF2-40B4-BE49-F238E27FC236}">
                <a16:creationId xmlns:a16="http://schemas.microsoft.com/office/drawing/2014/main" id="{F2E8D4D2-89EA-AAAC-73FD-BC47FAED032A}"/>
              </a:ext>
            </a:extLst>
          </p:cNvPr>
          <p:cNvSpPr/>
          <p:nvPr/>
        </p:nvSpPr>
        <p:spPr>
          <a:xfrm>
            <a:off x="1210572" y="4500523"/>
            <a:ext cx="5669456"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Pick a center value C based on a sample or offline knowledge</a:t>
            </a:r>
          </a:p>
        </p:txBody>
      </p:sp>
      <p:sp>
        <p:nvSpPr>
          <p:cNvPr id="58" name="Oval 57">
            <a:extLst>
              <a:ext uri="{FF2B5EF4-FFF2-40B4-BE49-F238E27FC236}">
                <a16:creationId xmlns:a16="http://schemas.microsoft.com/office/drawing/2014/main" id="{39E56B31-53B6-7107-2D73-9CAA8E671F2A}"/>
              </a:ext>
              <a:ext uri="{C183D7F6-B498-43B3-948B-1728B52AA6E4}">
                <adec:decorative xmlns:adec="http://schemas.microsoft.com/office/drawing/2017/decorative" val="1"/>
              </a:ext>
            </a:extLst>
          </p:cNvPr>
          <p:cNvSpPr/>
          <p:nvPr/>
        </p:nvSpPr>
        <p:spPr bwMode="auto">
          <a:xfrm>
            <a:off x="859194" y="4851834"/>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2</a:t>
            </a:r>
          </a:p>
        </p:txBody>
      </p:sp>
      <p:sp>
        <p:nvSpPr>
          <p:cNvPr id="56" name="Rectangle 55">
            <a:extLst>
              <a:ext uri="{FF2B5EF4-FFF2-40B4-BE49-F238E27FC236}">
                <a16:creationId xmlns:a16="http://schemas.microsoft.com/office/drawing/2014/main" id="{E16B1468-992D-BA3C-2D02-84506233AD70}"/>
              </a:ext>
            </a:extLst>
          </p:cNvPr>
          <p:cNvSpPr/>
          <p:nvPr/>
        </p:nvSpPr>
        <p:spPr>
          <a:xfrm>
            <a:off x="1250178" y="4857444"/>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If &gt;= C, it’s a 1, otherwise it’s a 0</a:t>
            </a:r>
          </a:p>
        </p:txBody>
      </p:sp>
      <p:sp>
        <p:nvSpPr>
          <p:cNvPr id="63" name="Oval 62">
            <a:extLst>
              <a:ext uri="{FF2B5EF4-FFF2-40B4-BE49-F238E27FC236}">
                <a16:creationId xmlns:a16="http://schemas.microsoft.com/office/drawing/2014/main" id="{2D1D49E9-F1F9-5166-E423-56360508946B}"/>
              </a:ext>
              <a:ext uri="{C183D7F6-B498-43B3-948B-1728B52AA6E4}">
                <adec:decorative xmlns:adec="http://schemas.microsoft.com/office/drawing/2017/decorative" val="1"/>
              </a:ext>
            </a:extLst>
          </p:cNvPr>
          <p:cNvSpPr/>
          <p:nvPr/>
        </p:nvSpPr>
        <p:spPr bwMode="auto">
          <a:xfrm>
            <a:off x="859194" y="5208756"/>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3</a:t>
            </a:r>
          </a:p>
        </p:txBody>
      </p:sp>
      <p:sp>
        <p:nvSpPr>
          <p:cNvPr id="61" name="Rectangle 60">
            <a:extLst>
              <a:ext uri="{FF2B5EF4-FFF2-40B4-BE49-F238E27FC236}">
                <a16:creationId xmlns:a16="http://schemas.microsoft.com/office/drawing/2014/main" id="{F2C24CAA-3E27-92BA-6BF6-65463DA5951A}"/>
              </a:ext>
            </a:extLst>
          </p:cNvPr>
          <p:cNvSpPr/>
          <p:nvPr/>
        </p:nvSpPr>
        <p:spPr>
          <a:xfrm>
            <a:off x="1250178" y="5214366"/>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Repeat for each dimension</a:t>
            </a:r>
          </a:p>
        </p:txBody>
      </p:sp>
      <p:sp>
        <p:nvSpPr>
          <p:cNvPr id="29" name="Oval 28">
            <a:extLst>
              <a:ext uri="{FF2B5EF4-FFF2-40B4-BE49-F238E27FC236}">
                <a16:creationId xmlns:a16="http://schemas.microsoft.com/office/drawing/2014/main" id="{124A96BE-6D9D-51F2-9041-7D652D6E0478}"/>
              </a:ext>
            </a:extLst>
          </p:cNvPr>
          <p:cNvSpPr>
            <a:spLocks/>
          </p:cNvSpPr>
          <p:nvPr/>
        </p:nvSpPr>
        <p:spPr>
          <a:xfrm>
            <a:off x="2233256"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0</a:t>
            </a:r>
          </a:p>
        </p:txBody>
      </p:sp>
      <p:sp>
        <p:nvSpPr>
          <p:cNvPr id="30" name="Oval 29">
            <a:extLst>
              <a:ext uri="{FF2B5EF4-FFF2-40B4-BE49-F238E27FC236}">
                <a16:creationId xmlns:a16="http://schemas.microsoft.com/office/drawing/2014/main" id="{9C3C2951-83D3-C1A2-6C92-F4E3D98F3468}"/>
              </a:ext>
            </a:extLst>
          </p:cNvPr>
          <p:cNvSpPr>
            <a:spLocks/>
          </p:cNvSpPr>
          <p:nvPr/>
        </p:nvSpPr>
        <p:spPr>
          <a:xfrm>
            <a:off x="5271022"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1</a:t>
            </a:r>
          </a:p>
        </p:txBody>
      </p:sp>
      <p:graphicFrame>
        <p:nvGraphicFramePr>
          <p:cNvPr id="24" name="Content Placeholder 6">
            <a:extLst>
              <a:ext uri="{FF2B5EF4-FFF2-40B4-BE49-F238E27FC236}">
                <a16:creationId xmlns:a16="http://schemas.microsoft.com/office/drawing/2014/main" id="{58F18A0A-0C56-5328-D905-1634E90D2F8D}"/>
              </a:ext>
            </a:extLst>
          </p:cNvPr>
          <p:cNvGraphicFramePr>
            <a:graphicFrameLocks/>
          </p:cNvGraphicFramePr>
          <p:nvPr>
            <p:extLst>
              <p:ext uri="{D42A27DB-BD31-4B8C-83A1-F6EECF244321}">
                <p14:modId xmlns:p14="http://schemas.microsoft.com/office/powerpoint/2010/main" val="2526496542"/>
              </p:ext>
            </p:extLst>
          </p:nvPr>
        </p:nvGraphicFramePr>
        <p:xfrm>
          <a:off x="7325522" y="1585230"/>
          <a:ext cx="4534358" cy="2380876"/>
        </p:xfrm>
        <a:graphic>
          <a:graphicData uri="http://schemas.openxmlformats.org/drawingml/2006/table">
            <a:tbl>
              <a:tblPr firstRow="1" bandRow="1">
                <a:tableStyleId>{C083E6E3-FA7D-4D7B-A595-EF9225AFEA82}</a:tableStyleId>
              </a:tblPr>
              <a:tblGrid>
                <a:gridCol w="1910338">
                  <a:extLst>
                    <a:ext uri="{9D8B030D-6E8A-4147-A177-3AD203B41FA5}">
                      <a16:colId xmlns:a16="http://schemas.microsoft.com/office/drawing/2014/main" val="2346987327"/>
                    </a:ext>
                  </a:extLst>
                </a:gridCol>
                <a:gridCol w="2624020">
                  <a:extLst>
                    <a:ext uri="{9D8B030D-6E8A-4147-A177-3AD203B41FA5}">
                      <a16:colId xmlns:a16="http://schemas.microsoft.com/office/drawing/2014/main" val="475982767"/>
                    </a:ext>
                  </a:extLst>
                </a:gridCol>
              </a:tblGrid>
              <a:tr h="812923">
                <a:tc>
                  <a:txBody>
                    <a:bodyPr/>
                    <a:lstStyle/>
                    <a:p>
                      <a:pPr algn="l"/>
                      <a:r>
                        <a:rPr lang="en-US" sz="1600" b="0">
                          <a:solidFill>
                            <a:schemeClr val="bg1"/>
                          </a:solidFill>
                          <a:latin typeface="+mj-lt"/>
                        </a:rPr>
                        <a:t>Model</a:t>
                      </a:r>
                    </a:p>
                  </a:txBody>
                  <a:tcPr marL="10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Search Quality MIRACL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latin typeface="+mj-lt"/>
                        </a:rPr>
                        <a:t>(Semantic Search on 18 languages, nDCG@10, higher=better)</a:t>
                      </a:r>
                    </a:p>
                  </a:txBody>
                  <a:tcPr marL="28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921342"/>
                  </a:ext>
                </a:extLst>
              </a:tr>
              <a:tr h="607044">
                <a:tc>
                  <a:txBody>
                    <a:bodyPr/>
                    <a:lstStyle/>
                    <a:p>
                      <a:pPr marL="0" algn="l" defTabSz="932742" rtl="0" eaLnBrk="1" latinLnBrk="0" hangingPunct="1"/>
                      <a:r>
                        <a:rPr lang="en-US" sz="1600" b="0" kern="1200">
                          <a:solidFill>
                            <a:schemeClr val="tx1"/>
                          </a:solidFill>
                          <a:latin typeface="+mj-lt"/>
                          <a:ea typeface="+mn-ea"/>
                          <a:cs typeface="+mn-cs"/>
                        </a:rPr>
                        <a:t>Cohere Embed v3</a:t>
                      </a: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600" b="0" kern="1200">
                        <a:gradFill>
                          <a:gsLst>
                            <a:gs pos="0">
                              <a:srgbClr val="C03BC4"/>
                            </a:gs>
                            <a:gs pos="80000">
                              <a:srgbClr val="0078D4"/>
                            </a:gs>
                          </a:gsLst>
                          <a:path path="circle">
                            <a:fillToRect l="100000" t="100000"/>
                          </a:path>
                        </a:gradFill>
                        <a:latin typeface="+mj-lt"/>
                        <a:ea typeface="+mn-ea"/>
                        <a:cs typeface="+mn-cs"/>
                      </a:endParaRP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58004"/>
                  </a:ext>
                </a:extLst>
              </a:tr>
              <a:tr h="320303">
                <a:tc>
                  <a:txBody>
                    <a:bodyPr/>
                    <a:lstStyle/>
                    <a:p>
                      <a:pPr algn="l"/>
                      <a:r>
                        <a:rPr lang="en-US" sz="1200">
                          <a:solidFill>
                            <a:schemeClr val="tx1">
                              <a:alpha val="80000"/>
                            </a:schemeClr>
                          </a:solidFill>
                        </a:rPr>
                        <a:t>Embed v3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084830"/>
                  </a:ext>
                </a:extLst>
              </a:tr>
              <a:tr h="320303">
                <a:tc>
                  <a:txBody>
                    <a:bodyPr/>
                    <a:lstStyle/>
                    <a:p>
                      <a:pPr algn="l"/>
                      <a:r>
                        <a:rPr lang="en-US" sz="1200">
                          <a:solidFill>
                            <a:schemeClr val="tx1">
                              <a:alpha val="80000"/>
                            </a:schemeClr>
                          </a:solidFill>
                        </a:rPr>
                        <a:t>Embed v3 – int8</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66.1</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29317"/>
                  </a:ext>
                </a:extLst>
              </a:tr>
              <a:tr h="320303">
                <a:tc>
                  <a:txBody>
                    <a:bodyPr/>
                    <a:lstStyle/>
                    <a:p>
                      <a:pPr algn="l"/>
                      <a:r>
                        <a:rPr lang="en-US" sz="1200">
                          <a:solidFill>
                            <a:schemeClr val="tx1">
                              <a:alpha val="80000"/>
                            </a:schemeClr>
                          </a:solidFill>
                        </a:rPr>
                        <a:t>Embed v3 - binary</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62.8</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370897"/>
                  </a:ext>
                </a:extLst>
              </a:tr>
            </a:tbl>
          </a:graphicData>
        </a:graphic>
      </p:graphicFrame>
      <p:sp>
        <p:nvSpPr>
          <p:cNvPr id="26" name="TextBox 25">
            <a:extLst>
              <a:ext uri="{FF2B5EF4-FFF2-40B4-BE49-F238E27FC236}">
                <a16:creationId xmlns:a16="http://schemas.microsoft.com/office/drawing/2014/main" id="{5849BDB1-86E4-9AB7-1D55-902934FAD15D}"/>
              </a:ext>
            </a:extLst>
          </p:cNvPr>
          <p:cNvSpPr txBox="1"/>
          <p:nvPr/>
        </p:nvSpPr>
        <p:spPr>
          <a:xfrm>
            <a:off x="7543996" y="4168404"/>
            <a:ext cx="3364843" cy="184666"/>
          </a:xfrm>
          <a:prstGeom prst="rect">
            <a:avLst/>
          </a:prstGeom>
          <a:noFill/>
        </p:spPr>
        <p:txBody>
          <a:bodyPr wrap="square" lIns="0" tIns="0" rIns="0" bIns="0" rtlCol="0">
            <a:spAutoFit/>
          </a:bodyPr>
          <a:lstStyle/>
          <a:p>
            <a:r>
              <a:rPr lang="en-US" sz="1200">
                <a:ln w="3175">
                  <a:noFill/>
                </a:ln>
                <a:latin typeface="+mj-lt"/>
                <a:cs typeface="Segoe UI" pitchFamily="34" charset="0"/>
              </a:rPr>
              <a:t>Example:</a:t>
            </a:r>
          </a:p>
        </p:txBody>
      </p:sp>
      <p:sp>
        <p:nvSpPr>
          <p:cNvPr id="27" name="TextBox 26">
            <a:extLst>
              <a:ext uri="{FF2B5EF4-FFF2-40B4-BE49-F238E27FC236}">
                <a16:creationId xmlns:a16="http://schemas.microsoft.com/office/drawing/2014/main" id="{921F1FF3-12FE-ABF9-F371-0E07DF911E85}"/>
              </a:ext>
            </a:extLst>
          </p:cNvPr>
          <p:cNvSpPr txBox="1"/>
          <p:nvPr/>
        </p:nvSpPr>
        <p:spPr>
          <a:xfrm>
            <a:off x="7543996" y="4440280"/>
            <a:ext cx="4034209" cy="492443"/>
          </a:xfrm>
          <a:prstGeom prst="rect">
            <a:avLst/>
          </a:prstGeom>
          <a:noFill/>
        </p:spPr>
        <p:txBody>
          <a:bodyPr wrap="square" lIns="0" tIns="0" rIns="0" bIns="0" rtlCol="0">
            <a:spAutoFit/>
          </a:bodyPr>
          <a:lstStyle/>
          <a:p>
            <a:r>
              <a:rPr lang="en-US" sz="1600">
                <a:solidFill>
                  <a:schemeClr val="tx1">
                    <a:alpha val="80000"/>
                  </a:schemeClr>
                </a:solidFill>
              </a:rPr>
              <a:t>Cohere v3 embeddings, 62.8 vs 66.3 </a:t>
            </a:r>
            <a:br>
              <a:rPr lang="en-US" sz="1600">
                <a:solidFill>
                  <a:schemeClr val="tx1">
                    <a:alpha val="80000"/>
                  </a:schemeClr>
                </a:solidFill>
              </a:rPr>
            </a:br>
            <a:r>
              <a:rPr lang="en-US" sz="1600">
                <a:solidFill>
                  <a:schemeClr val="tx1">
                    <a:alpha val="80000"/>
                  </a:schemeClr>
                </a:solidFill>
                <a:sym typeface="Wingdings" panose="05000000000000000000" pitchFamily="2" charset="2"/>
              </a:rPr>
              <a:t> 94.7% original performance preserved</a:t>
            </a:r>
            <a:endParaRPr lang="en-US" sz="1600">
              <a:solidFill>
                <a:schemeClr val="tx1">
                  <a:alpha val="80000"/>
                </a:schemeClr>
              </a:solidFill>
            </a:endParaRPr>
          </a:p>
        </p:txBody>
      </p:sp>
      <p:sp>
        <p:nvSpPr>
          <p:cNvPr id="28" name="TextBox 27">
            <a:extLst>
              <a:ext uri="{FF2B5EF4-FFF2-40B4-BE49-F238E27FC236}">
                <a16:creationId xmlns:a16="http://schemas.microsoft.com/office/drawing/2014/main" id="{F98B8271-B9D4-6B74-15DE-CEB88CC0D12B}"/>
              </a:ext>
            </a:extLst>
          </p:cNvPr>
          <p:cNvSpPr txBox="1"/>
          <p:nvPr/>
        </p:nvSpPr>
        <p:spPr>
          <a:xfrm>
            <a:off x="7543996" y="5260657"/>
            <a:ext cx="3472425" cy="246221"/>
          </a:xfrm>
          <a:prstGeom prst="rect">
            <a:avLst/>
          </a:prstGeom>
          <a:noFill/>
        </p:spPr>
        <p:txBody>
          <a:bodyPr wrap="none" rtlCol="0">
            <a:spAutoFit/>
          </a:bodyPr>
          <a:lstStyle/>
          <a:p>
            <a:r>
              <a:rPr lang="en-US" sz="1000"/>
              <a:t>Source: </a:t>
            </a:r>
            <a:r>
              <a:rPr lang="en-US" sz="1000">
                <a:solidFill>
                  <a:srgbClr val="0078D4"/>
                </a:solidFill>
                <a:hlinkClick r:id="rId3">
                  <a:extLst>
                    <a:ext uri="{A12FA001-AC4F-418D-AE19-62706E023703}">
                      <ahyp:hlinkClr xmlns:ahyp="http://schemas.microsoft.com/office/drawing/2018/hyperlinkcolor" val="tx"/>
                    </a:ext>
                  </a:extLst>
                </a:hlinkClick>
              </a:rPr>
              <a:t>https://cohere.com/blog/int8-binary-embeddings</a:t>
            </a:r>
            <a:endParaRPr lang="en-US" sz="1000">
              <a:solidFill>
                <a:srgbClr val="0078D4"/>
              </a:solidFill>
            </a:endParaRPr>
          </a:p>
        </p:txBody>
      </p:sp>
      <p:cxnSp>
        <p:nvCxnSpPr>
          <p:cNvPr id="5" name="Straight Connector 4">
            <a:extLst>
              <a:ext uri="{FF2B5EF4-FFF2-40B4-BE49-F238E27FC236}">
                <a16:creationId xmlns:a16="http://schemas.microsoft.com/office/drawing/2014/main" id="{07003FA9-5E76-486B-AD96-CB4BF7B0930B}"/>
              </a:ext>
              <a:ext uri="{C183D7F6-B498-43B3-948B-1728B52AA6E4}">
                <adec:decorative xmlns:adec="http://schemas.microsoft.com/office/drawing/2017/decorative" val="1"/>
              </a:ext>
            </a:extLst>
          </p:cNvPr>
          <p:cNvCxnSpPr>
            <a:cxnSpLocks/>
          </p:cNvCxnSpPr>
          <p:nvPr/>
        </p:nvCxnSpPr>
        <p:spPr>
          <a:xfrm>
            <a:off x="917924" y="2620991"/>
            <a:ext cx="5883657" cy="0"/>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6885F5-22B7-B6EA-493A-4A655C7D2EC8}"/>
              </a:ext>
              <a:ext uri="{C183D7F6-B498-43B3-948B-1728B52AA6E4}">
                <adec:decorative xmlns:adec="http://schemas.microsoft.com/office/drawing/2017/decorative" val="1"/>
              </a:ext>
            </a:extLst>
          </p:cNvPr>
          <p:cNvCxnSpPr>
            <a:cxnSpLocks/>
          </p:cNvCxnSpPr>
          <p:nvPr/>
        </p:nvCxnSpPr>
        <p:spPr>
          <a:xfrm>
            <a:off x="2074956" y="2472226"/>
            <a:ext cx="0" cy="278850"/>
          </a:xfrm>
          <a:prstGeom prst="line">
            <a:avLst/>
          </a:prstGeom>
          <a:ln w="19050">
            <a:solidFill>
              <a:srgbClr val="0A74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DF60C-2EC4-5C43-F6DB-4638562BB620}"/>
              </a:ext>
              <a:ext uri="{C183D7F6-B498-43B3-948B-1728B52AA6E4}">
                <adec:decorative xmlns:adec="http://schemas.microsoft.com/office/drawing/2017/decorative" val="1"/>
              </a:ext>
            </a:extLst>
          </p:cNvPr>
          <p:cNvCxnSpPr>
            <a:cxnSpLocks/>
          </p:cNvCxnSpPr>
          <p:nvPr/>
        </p:nvCxnSpPr>
        <p:spPr>
          <a:xfrm>
            <a:off x="2074956" y="2600075"/>
            <a:ext cx="552512" cy="78144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19BFEDCD-BA6A-646F-DAE9-0F948B17C9EA}"/>
              </a:ext>
              <a:ext uri="{C183D7F6-B498-43B3-948B-1728B52AA6E4}">
                <adec:decorative xmlns:adec="http://schemas.microsoft.com/office/drawing/2017/decorative" val="1"/>
              </a:ext>
            </a:extLst>
          </p:cNvPr>
          <p:cNvCxnSpPr>
            <a:cxnSpLocks/>
          </p:cNvCxnSpPr>
          <p:nvPr/>
        </p:nvCxnSpPr>
        <p:spPr>
          <a:xfrm>
            <a:off x="2635512" y="3381515"/>
            <a:ext cx="2499965" cy="0"/>
          </a:xfrm>
          <a:prstGeom prst="line">
            <a:avLst/>
          </a:prstGeom>
          <a:ln w="19050" cap="flat" cmpd="sng" algn="ctr">
            <a:gradFill flip="none" rotWithShape="1">
              <a:gsLst>
                <a:gs pos="0">
                  <a:srgbClr val="C03BC4"/>
                </a:gs>
                <a:gs pos="80000">
                  <a:srgbClr val="0A74D4"/>
                </a:gs>
              </a:gsLst>
              <a:path path="circle">
                <a:fillToRect l="100000" t="100000"/>
              </a:path>
              <a:tileRect r="-100000" b="-10000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81529A5-E561-EE8D-A7DA-0CBA6F8E6AEE}"/>
              </a:ext>
              <a:ext uri="{C183D7F6-B498-43B3-948B-1728B52AA6E4}">
                <adec:decorative xmlns:adec="http://schemas.microsoft.com/office/drawing/2017/decorative" val="1"/>
              </a:ext>
            </a:extLst>
          </p:cNvPr>
          <p:cNvCxnSpPr>
            <a:cxnSpLocks/>
          </p:cNvCxnSpPr>
          <p:nvPr/>
        </p:nvCxnSpPr>
        <p:spPr>
          <a:xfrm flipH="1">
            <a:off x="5135477" y="2620991"/>
            <a:ext cx="485886" cy="760525"/>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F7ED2F28-1152-020A-7BC8-D4F6457D372C}"/>
              </a:ext>
              <a:ext uri="{C183D7F6-B498-43B3-948B-1728B52AA6E4}">
                <adec:decorative xmlns:adec="http://schemas.microsoft.com/office/drawing/2017/decorative" val="1"/>
              </a:ext>
            </a:extLst>
          </p:cNvPr>
          <p:cNvCxnSpPr>
            <a:cxnSpLocks/>
          </p:cNvCxnSpPr>
          <p:nvPr/>
        </p:nvCxnSpPr>
        <p:spPr>
          <a:xfrm>
            <a:off x="5628344" y="2484423"/>
            <a:ext cx="0" cy="278850"/>
          </a:xfrm>
          <a:prstGeom prst="line">
            <a:avLst/>
          </a:prstGeom>
          <a:ln w="1905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7BDD91-8E1A-02E2-B082-3233AFB1ECA0}"/>
              </a:ext>
              <a:ext uri="{C183D7F6-B498-43B3-948B-1728B52AA6E4}">
                <adec:decorative xmlns:adec="http://schemas.microsoft.com/office/drawing/2017/decorative" val="1"/>
              </a:ext>
            </a:extLst>
          </p:cNvPr>
          <p:cNvCxnSpPr>
            <a:cxnSpLocks/>
          </p:cNvCxnSpPr>
          <p:nvPr/>
        </p:nvCxnSpPr>
        <p:spPr>
          <a:xfrm>
            <a:off x="3859329" y="5532811"/>
            <a:ext cx="0" cy="275008"/>
          </a:xfrm>
          <a:prstGeom prst="line">
            <a:avLst/>
          </a:prstGeom>
          <a:ln w="19050">
            <a:solidFill>
              <a:srgbClr val="9847C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C3705-B731-40E0-5E4F-3B77A9ADF6C1}"/>
              </a:ext>
              <a:ext uri="{C183D7F6-B498-43B3-948B-1728B52AA6E4}">
                <adec:decorative xmlns:adec="http://schemas.microsoft.com/office/drawing/2017/decorative" val="1"/>
              </a:ext>
            </a:extLst>
          </p:cNvPr>
          <p:cNvCxnSpPr>
            <a:cxnSpLocks/>
          </p:cNvCxnSpPr>
          <p:nvPr/>
        </p:nvCxnSpPr>
        <p:spPr>
          <a:xfrm>
            <a:off x="964423" y="5690647"/>
            <a:ext cx="1415698"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5240678-CFE5-C9F5-D3EF-4CFF76B99C24}"/>
              </a:ext>
              <a:ext uri="{C183D7F6-B498-43B3-948B-1728B52AA6E4}">
                <adec:decorative xmlns:adec="http://schemas.microsoft.com/office/drawing/2017/decorative" val="1"/>
              </a:ext>
            </a:extLst>
          </p:cNvPr>
          <p:cNvCxnSpPr>
            <a:cxnSpLocks/>
          </p:cNvCxnSpPr>
          <p:nvPr/>
        </p:nvCxnSpPr>
        <p:spPr>
          <a:xfrm flipH="1">
            <a:off x="2380121" y="5690647"/>
            <a:ext cx="1476495"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55E93375-DE09-E123-FB9A-889E63B6DDCE}"/>
              </a:ext>
              <a:ext uri="{C183D7F6-B498-43B3-948B-1728B52AA6E4}">
                <adec:decorative xmlns:adec="http://schemas.microsoft.com/office/drawing/2017/decorative" val="1"/>
              </a:ext>
            </a:extLst>
          </p:cNvPr>
          <p:cNvCxnSpPr>
            <a:cxnSpLocks/>
          </p:cNvCxnSpPr>
          <p:nvPr/>
        </p:nvCxnSpPr>
        <p:spPr>
          <a:xfrm>
            <a:off x="3862042" y="5690647"/>
            <a:ext cx="1532268"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B80E401-FF84-8E10-7F8D-7898310C48B7}"/>
              </a:ext>
              <a:ext uri="{C183D7F6-B498-43B3-948B-1728B52AA6E4}">
                <adec:decorative xmlns:adec="http://schemas.microsoft.com/office/drawing/2017/decorative" val="1"/>
              </a:ext>
            </a:extLst>
          </p:cNvPr>
          <p:cNvCxnSpPr>
            <a:cxnSpLocks/>
          </p:cNvCxnSpPr>
          <p:nvPr/>
        </p:nvCxnSpPr>
        <p:spPr>
          <a:xfrm flipH="1">
            <a:off x="5394310" y="5690647"/>
            <a:ext cx="1359925"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6B148474-27E6-8566-EA6B-39B70BD04A0D}"/>
              </a:ext>
              <a:ext uri="{C183D7F6-B498-43B3-948B-1728B52AA6E4}">
                <adec:decorative xmlns:adec="http://schemas.microsoft.com/office/drawing/2017/decorative" val="1"/>
              </a:ext>
            </a:extLst>
          </p:cNvPr>
          <p:cNvCxnSpPr>
            <a:cxnSpLocks/>
          </p:cNvCxnSpPr>
          <p:nvPr/>
        </p:nvCxnSpPr>
        <p:spPr>
          <a:xfrm>
            <a:off x="917924" y="5670623"/>
            <a:ext cx="5883657" cy="20024"/>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46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nodeType="withEffect">
                                  <p:stCondLst>
                                    <p:cond delay="0"/>
                                  </p:stCondLst>
                                  <p:childTnLst>
                                    <p:animMotion origin="layout" path="M 4.79167E-6 -2.96296E-6 L 4.79167E-6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4.79167E-6 -2.96296E-6 L 4.79167E-6 0.03542 " pathEditMode="relative" rAng="0" ptsTypes="AA">
                                      <p:cBhvr>
                                        <p:cTn id="39" dur="700" spd="-100000" fill="hold"/>
                                        <p:tgtEl>
                                          <p:spTgt spid="14"/>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nodeType="withEffect">
                                  <p:stCondLst>
                                    <p:cond delay="0"/>
                                  </p:stCondLst>
                                  <p:childTnLst>
                                    <p:animMotion origin="layout" path="M 4.79167E-6 -2.96296E-6 L 4.79167E-6 0.03542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0"/>
                                  </p:stCondLst>
                                  <p:childTnLst>
                                    <p:animMotion origin="layout" path="M 4.79167E-6 -2.96296E-6 L 4.79167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0"/>
                                  </p:stCondLst>
                                  <p:childTnLst>
                                    <p:animMotion origin="layout" path="M 4.79167E-6 -2.96296E-6 L 4.79167E-6 0.03542 " pathEditMode="relative" rAng="0" ptsTypes="AA">
                                      <p:cBhvr>
                                        <p:cTn id="54" dur="700" spd="-100000" fill="hold"/>
                                        <p:tgtEl>
                                          <p:spTgt spid="6"/>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0"/>
                                  </p:stCondLst>
                                  <p:childTnLst>
                                    <p:animMotion origin="layout" path="M 4.79167E-6 -2.96296E-6 L 4.79167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nodeType="withEffect">
                                  <p:stCondLst>
                                    <p:cond delay="0"/>
                                  </p:stCondLst>
                                  <p:childTnLst>
                                    <p:animMotion origin="layout" path="M 4.79167E-6 -2.96296E-6 L 4.79167E-6 0.03542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42" presetClass="path" presetSubtype="0" decel="100000" fill="hold" grpId="1" nodeType="withEffect">
                                  <p:stCondLst>
                                    <p:cond delay="0"/>
                                  </p:stCondLst>
                                  <p:childTnLst>
                                    <p:animMotion origin="layout" path="M 4.79167E-6 -2.96296E-6 L 4.79167E-6 0.03542 " pathEditMode="relative" rAng="0" ptsTypes="AA">
                                      <p:cBhvr>
                                        <p:cTn id="79" dur="700" spd="-100000" fill="hold"/>
                                        <p:tgtEl>
                                          <p:spTgt spid="4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42" presetClass="path" presetSubtype="0" decel="100000" fill="hold" grpId="1" nodeType="withEffect">
                                  <p:stCondLst>
                                    <p:cond delay="0"/>
                                  </p:stCondLst>
                                  <p:childTnLst>
                                    <p:animMotion origin="layout" path="M 4.79167E-6 -2.96296E-6 L 4.79167E-6 0.03542 " pathEditMode="relative" rAng="0" ptsTypes="AA">
                                      <p:cBhvr>
                                        <p:cTn id="84" dur="700" spd="-100000" fill="hold"/>
                                        <p:tgtEl>
                                          <p:spTgt spid="53"/>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grpId="1" nodeType="withEffect">
                                  <p:stCondLst>
                                    <p:cond delay="0"/>
                                  </p:stCondLst>
                                  <p:childTnLst>
                                    <p:animMotion origin="layout" path="M 4.79167E-6 -2.96296E-6 L 4.79167E-6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42" presetClass="path" presetSubtype="0" decel="100000" fill="hold" grpId="1" nodeType="withEffect">
                                  <p:stCondLst>
                                    <p:cond delay="0"/>
                                  </p:stCondLst>
                                  <p:childTnLst>
                                    <p:animMotion origin="layout" path="M 4.79167E-6 -2.96296E-6 L 4.79167E-6 0.03542 " pathEditMode="relative" rAng="0" ptsTypes="AA">
                                      <p:cBhvr>
                                        <p:cTn id="94" dur="700" spd="-100000" fill="hold"/>
                                        <p:tgtEl>
                                          <p:spTgt spid="58"/>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42" presetClass="path" presetSubtype="0" decel="100000" fill="hold" grpId="1" nodeType="withEffect">
                                  <p:stCondLst>
                                    <p:cond delay="0"/>
                                  </p:stCondLst>
                                  <p:childTnLst>
                                    <p:animMotion origin="layout" path="M 4.79167E-6 -2.96296E-6 L 4.79167E-6 0.03542 " pathEditMode="relative" rAng="0" ptsTypes="AA">
                                      <p:cBhvr>
                                        <p:cTn id="99" dur="700" spd="-100000" fill="hold"/>
                                        <p:tgtEl>
                                          <p:spTgt spid="56"/>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42" presetClass="path" presetSubtype="0" decel="100000" fill="hold" grpId="1" nodeType="withEffect">
                                  <p:stCondLst>
                                    <p:cond delay="0"/>
                                  </p:stCondLst>
                                  <p:childTnLst>
                                    <p:animMotion origin="layout" path="M 4.79167E-6 -2.96296E-6 L 4.79167E-6 0.03542 " pathEditMode="relative" rAng="0" ptsTypes="AA">
                                      <p:cBhvr>
                                        <p:cTn id="104" dur="700" spd="-100000" fill="hold"/>
                                        <p:tgtEl>
                                          <p:spTgt spid="63"/>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0"/>
                                  </p:stCondLst>
                                  <p:childTnLst>
                                    <p:animMotion origin="layout" path="M 4.79167E-6 -2.96296E-6 L 4.79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nodeType="withEffect">
                                  <p:stCondLst>
                                    <p:cond delay="0"/>
                                  </p:stCondLst>
                                  <p:childTnLst>
                                    <p:animMotion origin="layout" path="M 4.79167E-6 -2.96296E-6 L 4.79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42" presetClass="path" presetSubtype="0" decel="100000" fill="hold" nodeType="withEffect">
                                  <p:stCondLst>
                                    <p:cond delay="0"/>
                                  </p:stCondLst>
                                  <p:childTnLst>
                                    <p:animMotion origin="layout" path="M 4.79167E-6 -2.96296E-6 L 4.79167E-6 0.03542 " pathEditMode="relative" rAng="0" ptsTypes="AA">
                                      <p:cBhvr>
                                        <p:cTn id="119" dur="700" spd="-100000" fill="hold"/>
                                        <p:tgtEl>
                                          <p:spTgt spid="37"/>
                                        </p:tgtEl>
                                        <p:attrNameLst>
                                          <p:attrName>ppt_x</p:attrName>
                                          <p:attrName>ppt_y</p:attrName>
                                        </p:attrNameLst>
                                      </p:cBhvr>
                                      <p:rCtr x="0" y="1759"/>
                                    </p:animMotion>
                                  </p:childTnLst>
                                </p:cTn>
                              </p:par>
                              <p:par>
                                <p:cTn id="120" presetID="10" presetClass="entr" presetSubtype="0" fill="hold"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nodeType="withEffect">
                                  <p:stCondLst>
                                    <p:cond delay="0"/>
                                  </p:stCondLst>
                                  <p:childTnLst>
                                    <p:animMotion origin="layout" path="M 4.79167E-6 -2.96296E-6 L 4.79167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par>
                                <p:cTn id="128" presetID="42" presetClass="path" presetSubtype="0" decel="100000" fill="hold" grpId="1" nodeType="withEffect">
                                  <p:stCondLst>
                                    <p:cond delay="0"/>
                                  </p:stCondLst>
                                  <p:childTnLst>
                                    <p:animMotion origin="layout" path="M 4.79167E-6 -2.96296E-6 L 4.79167E-6 0.03542 " pathEditMode="relative" rAng="0" ptsTypes="AA">
                                      <p:cBhvr>
                                        <p:cTn id="129" dur="700" spd="-100000" fill="hold"/>
                                        <p:tgtEl>
                                          <p:spTgt spid="29"/>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par>
                                <p:cTn id="133" presetID="42" presetClass="path" presetSubtype="0" decel="100000" fill="hold" grpId="1" nodeType="withEffect">
                                  <p:stCondLst>
                                    <p:cond delay="0"/>
                                  </p:stCondLst>
                                  <p:childTnLst>
                                    <p:animMotion origin="layout" path="M 4.79167E-6 -2.96296E-6 L 4.79167E-6 0.03542 " pathEditMode="relative" rAng="0" ptsTypes="AA">
                                      <p:cBhvr>
                                        <p:cTn id="134" dur="700" spd="-100000" fill="hold"/>
                                        <p:tgtEl>
                                          <p:spTgt spid="20"/>
                                        </p:tgtEl>
                                        <p:attrNameLst>
                                          <p:attrName>ppt_x</p:attrName>
                                          <p:attrName>ppt_y</p:attrName>
                                        </p:attrNameLst>
                                      </p:cBhvr>
                                      <p:rCtr x="0" y="1759"/>
                                    </p:animMotion>
                                  </p:childTnLst>
                                </p:cTn>
                              </p:par>
                              <p:par>
                                <p:cTn id="135" presetID="10"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42" presetClass="path" presetSubtype="0" decel="100000" fill="hold" nodeType="withEffect">
                                  <p:stCondLst>
                                    <p:cond delay="0"/>
                                  </p:stCondLst>
                                  <p:childTnLst>
                                    <p:animMotion origin="layout" path="M 4.79167E-6 -2.96296E-6 L 4.79167E-6 0.03542 " pathEditMode="relative" rAng="0" ptsTypes="AA">
                                      <p:cBhvr>
                                        <p:cTn id="139" dur="700" spd="-100000" fill="hold"/>
                                        <p:tgtEl>
                                          <p:spTgt spid="39"/>
                                        </p:tgtEl>
                                        <p:attrNameLst>
                                          <p:attrName>ppt_x</p:attrName>
                                          <p:attrName>ppt_y</p:attrName>
                                        </p:attrNameLst>
                                      </p:cBhvr>
                                      <p:rCtr x="0" y="1759"/>
                                    </p:animMotion>
                                  </p:childTnLst>
                                </p:cTn>
                              </p:par>
                              <p:par>
                                <p:cTn id="140" presetID="10" presetClass="entr" presetSubtype="0" fill="hold"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42" presetClass="path" presetSubtype="0" decel="100000" fill="hold" nodeType="withEffect">
                                  <p:stCondLst>
                                    <p:cond delay="0"/>
                                  </p:stCondLst>
                                  <p:childTnLst>
                                    <p:animMotion origin="layout" path="M 4.79167E-6 -2.96296E-6 L 4.79167E-6 0.03542 " pathEditMode="relative" rAng="0" ptsTypes="AA">
                                      <p:cBhvr>
                                        <p:cTn id="144" dur="700" spd="-100000" fill="hold"/>
                                        <p:tgtEl>
                                          <p:spTgt spid="40"/>
                                        </p:tgtEl>
                                        <p:attrNameLst>
                                          <p:attrName>ppt_x</p:attrName>
                                          <p:attrName>ppt_y</p:attrName>
                                        </p:attrNameLst>
                                      </p:cBhvr>
                                      <p:rCtr x="0" y="1759"/>
                                    </p:animMotion>
                                  </p:childTnLst>
                                </p:cTn>
                              </p:par>
                              <p:par>
                                <p:cTn id="145" presetID="10"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par>
                                <p:cTn id="148" presetID="42" presetClass="path" presetSubtype="0" decel="100000" fill="hold" grpId="1" nodeType="withEffect">
                                  <p:stCondLst>
                                    <p:cond delay="0"/>
                                  </p:stCondLst>
                                  <p:childTnLst>
                                    <p:animMotion origin="layout" path="M 4.79167E-6 -2.96296E-6 L 4.79167E-6 0.03542 " pathEditMode="relative" rAng="0" ptsTypes="AA">
                                      <p:cBhvr>
                                        <p:cTn id="149" dur="700" spd="-100000" fill="hold"/>
                                        <p:tgtEl>
                                          <p:spTgt spid="30"/>
                                        </p:tgtEl>
                                        <p:attrNameLst>
                                          <p:attrName>ppt_x</p:attrName>
                                          <p:attrName>ppt_y</p:attrName>
                                        </p:attrNameLst>
                                      </p:cBhvr>
                                      <p:rCtr x="0" y="1759"/>
                                    </p:animMotion>
                                  </p:childTnLst>
                                </p:cTn>
                              </p:par>
                              <p:par>
                                <p:cTn id="150" presetID="10" presetClass="entr" presetSubtype="0" fill="hold"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par>
                                <p:cTn id="153" presetID="42" presetClass="path" presetSubtype="0" decel="100000" fill="hold" nodeType="withEffect">
                                  <p:stCondLst>
                                    <p:cond delay="0"/>
                                  </p:stCondLst>
                                  <p:childTnLst>
                                    <p:animMotion origin="layout" path="M 4.79167E-6 -2.96296E-6 L 4.79167E-6 0.03542 " pathEditMode="relative" rAng="0" ptsTypes="AA">
                                      <p:cBhvr>
                                        <p:cTn id="154" dur="700" spd="-100000" fill="hold"/>
                                        <p:tgtEl>
                                          <p:spTgt spid="41"/>
                                        </p:tgtEl>
                                        <p:attrNameLst>
                                          <p:attrName>ppt_x</p:attrName>
                                          <p:attrName>ppt_y</p:attrName>
                                        </p:attrNameLst>
                                      </p:cBhvr>
                                      <p:rCtr x="0" y="1759"/>
                                    </p:animMotion>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fade">
                                      <p:cBhvr>
                                        <p:cTn id="159" dur="500"/>
                                        <p:tgtEl>
                                          <p:spTgt spid="25"/>
                                        </p:tgtEl>
                                      </p:cBhvr>
                                    </p:animEffect>
                                  </p:childTnLst>
                                </p:cTn>
                              </p:par>
                              <p:par>
                                <p:cTn id="160" presetID="42" presetClass="path" presetSubtype="0" decel="100000" fill="hold" grpId="1" nodeType="withEffect">
                                  <p:stCondLst>
                                    <p:cond delay="0"/>
                                  </p:stCondLst>
                                  <p:childTnLst>
                                    <p:animMotion origin="layout" path="M 4.79167E-6 -2.96296E-6 L 4.79167E-6 0.03542 " pathEditMode="relative" rAng="0" ptsTypes="AA">
                                      <p:cBhvr>
                                        <p:cTn id="161" dur="700" spd="-100000" fill="hold"/>
                                        <p:tgtEl>
                                          <p:spTgt spid="25"/>
                                        </p:tgtEl>
                                        <p:attrNameLst>
                                          <p:attrName>ppt_x</p:attrName>
                                          <p:attrName>ppt_y</p:attrName>
                                        </p:attrNameLst>
                                      </p:cBhvr>
                                      <p:rCtr x="0" y="1759"/>
                                    </p:animMotion>
                                  </p:childTnLst>
                                </p:cTn>
                              </p:par>
                              <p:par>
                                <p:cTn id="162" presetID="10" presetClass="entr" presetSubtype="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500"/>
                                        <p:tgtEl>
                                          <p:spTgt spid="27"/>
                                        </p:tgtEl>
                                      </p:cBhvr>
                                    </p:animEffect>
                                  </p:childTnLst>
                                </p:cTn>
                              </p:par>
                              <p:par>
                                <p:cTn id="165" presetID="42" presetClass="path" presetSubtype="0" decel="100000" fill="hold" grpId="1" nodeType="withEffect">
                                  <p:stCondLst>
                                    <p:cond delay="0"/>
                                  </p:stCondLst>
                                  <p:childTnLst>
                                    <p:animMotion origin="layout" path="M 4.79167E-6 -2.96296E-6 L 4.79167E-6 0.03542 " pathEditMode="relative" rAng="0" ptsTypes="AA">
                                      <p:cBhvr>
                                        <p:cTn id="166" dur="700" spd="-100000" fill="hold"/>
                                        <p:tgtEl>
                                          <p:spTgt spid="27"/>
                                        </p:tgtEl>
                                        <p:attrNameLst>
                                          <p:attrName>ppt_x</p:attrName>
                                          <p:attrName>ppt_y</p:attrName>
                                        </p:attrNameLst>
                                      </p:cBhvr>
                                      <p:rCtr x="0" y="1759"/>
                                    </p:animMotion>
                                  </p:childTnLst>
                                </p:cTn>
                              </p:par>
                              <p:par>
                                <p:cTn id="167" presetID="10"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childTnLst>
                                </p:cTn>
                              </p:par>
                              <p:par>
                                <p:cTn id="170" presetID="42" presetClass="path" presetSubtype="0" decel="100000" fill="hold" grpId="1" nodeType="withEffect">
                                  <p:stCondLst>
                                    <p:cond delay="0"/>
                                  </p:stCondLst>
                                  <p:childTnLst>
                                    <p:animMotion origin="layout" path="M 4.79167E-6 -2.96296E-6 L 4.79167E-6 0.03542 " pathEditMode="relative" rAng="0" ptsTypes="AA">
                                      <p:cBhvr>
                                        <p:cTn id="171" dur="700" spd="-100000" fill="hold"/>
                                        <p:tgtEl>
                                          <p:spTgt spid="26"/>
                                        </p:tgtEl>
                                        <p:attrNameLst>
                                          <p:attrName>ppt_x</p:attrName>
                                          <p:attrName>ppt_y</p:attrName>
                                        </p:attrNameLst>
                                      </p:cBhvr>
                                      <p:rCtr x="0" y="1759"/>
                                    </p:animMotion>
                                  </p:childTnLst>
                                </p:cTn>
                              </p:par>
                              <p:par>
                                <p:cTn id="172" presetID="10" presetClass="entr" presetSubtype="0" fill="hold" grpId="0" nodeType="with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fade">
                                      <p:cBhvr>
                                        <p:cTn id="174" dur="500"/>
                                        <p:tgtEl>
                                          <p:spTgt spid="28"/>
                                        </p:tgtEl>
                                      </p:cBhvr>
                                    </p:animEffect>
                                  </p:childTnLst>
                                </p:cTn>
                              </p:par>
                              <p:par>
                                <p:cTn id="175" presetID="42" presetClass="path" presetSubtype="0" decel="100000" fill="hold" grpId="1" nodeType="withEffect">
                                  <p:stCondLst>
                                    <p:cond delay="0"/>
                                  </p:stCondLst>
                                  <p:childTnLst>
                                    <p:animMotion origin="layout" path="M 4.79167E-6 -2.96296E-6 L 4.79167E-6 0.03542 " pathEditMode="relative" rAng="0" ptsTypes="AA">
                                      <p:cBhvr>
                                        <p:cTn id="176" dur="700" spd="-100000" fill="hold"/>
                                        <p:tgtEl>
                                          <p:spTgt spid="28"/>
                                        </p:tgtEl>
                                        <p:attrNameLst>
                                          <p:attrName>ppt_x</p:attrName>
                                          <p:attrName>ppt_y</p:attrName>
                                        </p:attrNameLst>
                                      </p:cBhvr>
                                      <p:rCtr x="0" y="1759"/>
                                    </p:animMotion>
                                  </p:childTnLst>
                                </p:cTn>
                              </p:par>
                              <p:par>
                                <p:cTn id="177" presetID="10" presetClass="entr" presetSubtype="0" fill="hold" nodeType="with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fade">
                                      <p:cBhvr>
                                        <p:cTn id="179" dur="500"/>
                                        <p:tgtEl>
                                          <p:spTgt spid="24"/>
                                        </p:tgtEl>
                                      </p:cBhvr>
                                    </p:animEffect>
                                  </p:childTnLst>
                                </p:cTn>
                              </p:par>
                              <p:par>
                                <p:cTn id="180" presetID="42" presetClass="path" presetSubtype="0" decel="100000" fill="hold" nodeType="withEffect">
                                  <p:stCondLst>
                                    <p:cond delay="0"/>
                                  </p:stCondLst>
                                  <p:childTnLst>
                                    <p:animMotion origin="layout" path="M 1.04167E-6 3.7037E-7 L 1.04167E-6 0.03542 " pathEditMode="relative" rAng="0" ptsTypes="AA">
                                      <p:cBhvr>
                                        <p:cTn id="181" dur="700" spd="-100000" fill="hold"/>
                                        <p:tgtEl>
                                          <p:spTgt spid="24"/>
                                        </p:tgtEl>
                                        <p:attrNameLst>
                                          <p:attrName>ppt_x</p:attrName>
                                          <p:attrName>ppt_y</p:attrName>
                                        </p:attrNameLst>
                                      </p:cBhvr>
                                      <p:rCtr x="0" y="1759"/>
                                    </p:animMotion>
                                  </p:childTnLst>
                                </p:cTn>
                              </p:par>
                              <p:par>
                                <p:cTn id="182" presetID="10" presetClass="entr" presetSubtype="0" fill="hold" grpId="0" nodeType="withEffect">
                                  <p:stCondLst>
                                    <p:cond delay="0"/>
                                  </p:stCondLst>
                                  <p:childTnLst>
                                    <p:set>
                                      <p:cBhvr>
                                        <p:cTn id="183" dur="1" fill="hold">
                                          <p:stCondLst>
                                            <p:cond delay="0"/>
                                          </p:stCondLst>
                                        </p:cTn>
                                        <p:tgtEl>
                                          <p:spTgt spid="23"/>
                                        </p:tgtEl>
                                        <p:attrNameLst>
                                          <p:attrName>style.visibility</p:attrName>
                                        </p:attrNameLst>
                                      </p:cBhvr>
                                      <p:to>
                                        <p:strVal val="visible"/>
                                      </p:to>
                                    </p:set>
                                    <p:animEffect transition="in" filter="fade">
                                      <p:cBhvr>
                                        <p:cTn id="184" dur="500"/>
                                        <p:tgtEl>
                                          <p:spTgt spid="23"/>
                                        </p:tgtEl>
                                      </p:cBhvr>
                                    </p:animEffect>
                                  </p:childTnLst>
                                </p:cTn>
                              </p:par>
                              <p:par>
                                <p:cTn id="185" presetID="42" presetClass="path" presetSubtype="0" decel="100000" fill="hold" grpId="1" nodeType="withEffect">
                                  <p:stCondLst>
                                    <p:cond delay="0"/>
                                  </p:stCondLst>
                                  <p:childTnLst>
                                    <p:animMotion origin="layout" path="M 1.875E-6 2.96296E-6 L 1.875E-6 0.03541 " pathEditMode="relative" rAng="0" ptsTypes="AA">
                                      <p:cBhvr>
                                        <p:cTn id="186"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3" grpId="0" animBg="1"/>
      <p:bldP spid="23" grpId="1" animBg="1"/>
      <p:bldP spid="19" grpId="0" animBg="1"/>
      <p:bldP spid="19" grpId="1" animBg="1"/>
      <p:bldP spid="21" grpId="0"/>
      <p:bldP spid="21" grpId="1"/>
      <p:bldP spid="10" grpId="0"/>
      <p:bldP spid="10" grpId="1"/>
      <p:bldP spid="14" grpId="0"/>
      <p:bldP spid="14" grpId="1"/>
      <p:bldP spid="12" grpId="0"/>
      <p:bldP spid="12" grpId="1"/>
      <p:bldP spid="13" grpId="0"/>
      <p:bldP spid="13" grpId="1"/>
      <p:bldP spid="15" grpId="0"/>
      <p:bldP spid="15" grpId="1"/>
      <p:bldP spid="11" grpId="0"/>
      <p:bldP spid="11" grpId="1"/>
      <p:bldP spid="20" grpId="0" animBg="1"/>
      <p:bldP spid="20" grpId="1" animBg="1"/>
      <p:bldP spid="49" grpId="0"/>
      <p:bldP spid="49" grpId="1"/>
      <p:bldP spid="53" grpId="0" animBg="1"/>
      <p:bldP spid="53" grpId="1" animBg="1"/>
      <p:bldP spid="51" grpId="0"/>
      <p:bldP spid="51" grpId="1"/>
      <p:bldP spid="58" grpId="0" animBg="1"/>
      <p:bldP spid="58" grpId="1" animBg="1"/>
      <p:bldP spid="56" grpId="0"/>
      <p:bldP spid="56" grpId="1"/>
      <p:bldP spid="63" grpId="0" animBg="1"/>
      <p:bldP spid="63" grpId="1" animBg="1"/>
      <p:bldP spid="61" grpId="0"/>
      <p:bldP spid="61" grpId="1"/>
      <p:bldP spid="29" grpId="0" animBg="1"/>
      <p:bldP spid="29" grpId="1" animBg="1"/>
      <p:bldP spid="30" grpId="0" animBg="1"/>
      <p:bldP spid="30" grpId="1" animBg="1"/>
      <p:bldP spid="26" grpId="0"/>
      <p:bldP spid="26" grpId="1"/>
      <p:bldP spid="27" grpId="0"/>
      <p:bldP spid="27" grpId="1"/>
      <p:bldP spid="28" grpId="0"/>
      <p:bldP spid="28"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A90497-C4EB-C38B-1DDA-50460ECEF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026C-745A-9BD6-FA0C-6089F50EED1D}"/>
              </a:ext>
            </a:extLst>
          </p:cNvPr>
          <p:cNvSpPr>
            <a:spLocks noGrp="1"/>
          </p:cNvSpPr>
          <p:nvPr>
            <p:ph type="title"/>
          </p:nvPr>
        </p:nvSpPr>
        <p:spPr/>
        <p:txBody>
          <a:bodyPr/>
          <a:lstStyle/>
          <a:p>
            <a:r>
              <a:rPr lang="en-US"/>
              <a:t>Azure AI Search: Enterprise-ready</a:t>
            </a:r>
          </a:p>
        </p:txBody>
      </p:sp>
      <p:sp>
        <p:nvSpPr>
          <p:cNvPr id="8" name="Rounded Rectangle 1">
            <a:extLst>
              <a:ext uri="{FF2B5EF4-FFF2-40B4-BE49-F238E27FC236}">
                <a16:creationId xmlns:a16="http://schemas.microsoft.com/office/drawing/2014/main" id="{83660A12-F384-ACF0-E7DE-B3648B011190}"/>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991805D5-41ED-398B-6DA7-94FF9CF82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8A29ABB0-8618-9C50-1FDB-04391BEC7CEC}"/>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chemeClr val="bg1"/>
                </a:solidFill>
              </a:rPr>
              <a:t>Data Encryption</a:t>
            </a:r>
          </a:p>
        </p:txBody>
      </p:sp>
      <p:sp>
        <p:nvSpPr>
          <p:cNvPr id="5" name="TextBox 4">
            <a:extLst>
              <a:ext uri="{FF2B5EF4-FFF2-40B4-BE49-F238E27FC236}">
                <a16:creationId xmlns:a16="http://schemas.microsoft.com/office/drawing/2014/main" id="{A79F57ED-749C-D6CC-D522-0D6A1C99928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chemeClr val="bg1"/>
                </a:solidFill>
              </a:rPr>
              <a:t>Including option for customer-managed encryption keys</a:t>
            </a:r>
          </a:p>
        </p:txBody>
      </p:sp>
      <p:sp>
        <p:nvSpPr>
          <p:cNvPr id="9" name="Rounded Rectangle 1">
            <a:extLst>
              <a:ext uri="{FF2B5EF4-FFF2-40B4-BE49-F238E27FC236}">
                <a16:creationId xmlns:a16="http://schemas.microsoft.com/office/drawing/2014/main" id="{7ACBC306-3129-38F4-95DE-25DAC83BB93A}"/>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5E29549B-86AD-CACA-C861-94D25A9EA1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71BDB464-1FB1-187B-D6F4-1971E7DA2526}"/>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chemeClr val="bg1"/>
                </a:solidFill>
              </a:rPr>
              <a:t>Secure Authentication</a:t>
            </a:r>
          </a:p>
        </p:txBody>
      </p:sp>
      <p:sp>
        <p:nvSpPr>
          <p:cNvPr id="14" name="TextBox 13">
            <a:extLst>
              <a:ext uri="{FF2B5EF4-FFF2-40B4-BE49-F238E27FC236}">
                <a16:creationId xmlns:a16="http://schemas.microsoft.com/office/drawing/2014/main" id="{CD21602C-452E-8AF1-CE4D-6A0C5EB1D007}"/>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chemeClr val="bg1"/>
                </a:solidFill>
              </a:rPr>
              <a:t>Managed identity and RBAC support</a:t>
            </a:r>
          </a:p>
        </p:txBody>
      </p:sp>
      <p:sp>
        <p:nvSpPr>
          <p:cNvPr id="10" name="Rounded Rectangle 1">
            <a:extLst>
              <a:ext uri="{FF2B5EF4-FFF2-40B4-BE49-F238E27FC236}">
                <a16:creationId xmlns:a16="http://schemas.microsoft.com/office/drawing/2014/main" id="{44FCB5EC-854C-040C-87A5-879F886BC0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AE158AF4-A95D-C0B9-521E-156DDB011A4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C5E71481-B8CA-BC42-7EC0-CC13531167F9}"/>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chemeClr val="bg1"/>
                </a:solidFill>
              </a:rPr>
              <a:t>Network Isolation</a:t>
            </a:r>
          </a:p>
        </p:txBody>
      </p:sp>
      <p:sp>
        <p:nvSpPr>
          <p:cNvPr id="17" name="TextBox 16">
            <a:extLst>
              <a:ext uri="{FF2B5EF4-FFF2-40B4-BE49-F238E27FC236}">
                <a16:creationId xmlns:a16="http://schemas.microsoft.com/office/drawing/2014/main" id="{7F620009-7445-2D8F-EDF7-B8522E3C64E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chemeClr val="bg1"/>
                </a:solidFill>
              </a:rPr>
              <a:t>Private endpoints, virtual networks</a:t>
            </a:r>
          </a:p>
        </p:txBody>
      </p:sp>
      <p:sp>
        <p:nvSpPr>
          <p:cNvPr id="11" name="Rounded Rectangle 1">
            <a:extLst>
              <a:ext uri="{FF2B5EF4-FFF2-40B4-BE49-F238E27FC236}">
                <a16:creationId xmlns:a16="http://schemas.microsoft.com/office/drawing/2014/main" id="{43507092-CC55-3267-7752-E5F313AC6FC6}"/>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CFD291C9-B5D6-E8BF-2519-8DFD1CF12B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B9A38B3A-9A19-202B-C5EA-522178728951}"/>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chemeClr val="bg1"/>
                </a:solidFill>
              </a:rPr>
              <a:t>Compliance Certifications</a:t>
            </a:r>
          </a:p>
        </p:txBody>
      </p:sp>
      <p:sp>
        <p:nvSpPr>
          <p:cNvPr id="20" name="TextBox 19">
            <a:extLst>
              <a:ext uri="{FF2B5EF4-FFF2-40B4-BE49-F238E27FC236}">
                <a16:creationId xmlns:a16="http://schemas.microsoft.com/office/drawing/2014/main" id="{4CC8767F-C6FA-B6F7-713E-344C60602480}"/>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chemeClr val="bg1"/>
                </a:solidFill>
              </a:rPr>
              <a:t>Extensive certifications across finance, healthcare, government, etc.</a:t>
            </a:r>
          </a:p>
        </p:txBody>
      </p:sp>
    </p:spTree>
    <p:extLst>
      <p:ext uri="{BB962C8B-B14F-4D97-AF65-F5344CB8AC3E}">
        <p14:creationId xmlns:p14="http://schemas.microsoft.com/office/powerpoint/2010/main" val="315007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F00AB-C7B2-B402-3F3B-B11E69BA44C9}"/>
              </a:ext>
            </a:extLst>
          </p:cNvPr>
          <p:cNvSpPr>
            <a:spLocks noGrp="1"/>
          </p:cNvSpPr>
          <p:nvPr>
            <p:ph type="title"/>
          </p:nvPr>
        </p:nvSpPr>
        <p:spPr>
          <a:xfrm>
            <a:off x="588263" y="494271"/>
            <a:ext cx="3860169" cy="492443"/>
          </a:xfrm>
        </p:spPr>
        <p:txBody>
          <a:bodyPr/>
          <a:lstStyle/>
          <a:p>
            <a:r>
              <a:rPr lang="en-US"/>
              <a:t>Improving Retrieval in Large Datasets</a:t>
            </a:r>
          </a:p>
        </p:txBody>
      </p:sp>
      <p:sp>
        <p:nvSpPr>
          <p:cNvPr id="18" name="Text Placeholder 17">
            <a:extLst>
              <a:ext uri="{FF2B5EF4-FFF2-40B4-BE49-F238E27FC236}">
                <a16:creationId xmlns:a16="http://schemas.microsoft.com/office/drawing/2014/main" id="{2A7FA31C-C6E5-4918-FEE9-B2D476B6C1AD}"/>
              </a:ext>
            </a:extLst>
          </p:cNvPr>
          <p:cNvSpPr>
            <a:spLocks noGrp="1"/>
          </p:cNvSpPr>
          <p:nvPr>
            <p:ph type="body" sz="quarter" idx="11"/>
          </p:nvPr>
        </p:nvSpPr>
        <p:spPr>
          <a:xfrm>
            <a:off x="5647174" y="709187"/>
            <a:ext cx="6320413" cy="5022914"/>
          </a:xfrm>
        </p:spPr>
        <p:txBody>
          <a:bodyPr/>
          <a:lstStyle/>
          <a:p>
            <a:r>
              <a:rPr lang="en-US" sz="2400">
                <a:solidFill>
                  <a:schemeClr val="tx1"/>
                </a:solidFill>
                <a:latin typeface="Consolas" panose="020B0609020204030204" pitchFamily="49" charset="0"/>
                <a:ea typeface="Segoe UI" pitchFamily="34" charset="0"/>
                <a:cs typeface="Consolas" panose="020B0609020204030204" pitchFamily="49" charset="0"/>
              </a:rPr>
              <a:t>“Hi </a:t>
            </a:r>
            <a:r>
              <a:rPr lang="en-US" sz="2400" err="1">
                <a:solidFill>
                  <a:schemeClr val="tx1"/>
                </a:solidFill>
                <a:latin typeface="Consolas" panose="020B0609020204030204" pitchFamily="49" charset="0"/>
                <a:ea typeface="Segoe UI" pitchFamily="34" charset="0"/>
                <a:cs typeface="Consolas" panose="020B0609020204030204" pitchFamily="49" charset="0"/>
              </a:rPr>
              <a:t>HRBot</a:t>
            </a:r>
            <a:r>
              <a:rPr lang="en-US" sz="2400">
                <a:solidFill>
                  <a:schemeClr val="tx1"/>
                </a:solidFill>
                <a:latin typeface="Consolas" panose="020B0609020204030204" pitchFamily="49" charset="0"/>
                <a:ea typeface="Segoe UI" pitchFamily="34" charset="0"/>
                <a:cs typeface="Consolas" panose="020B0609020204030204" pitchFamily="49" charset="0"/>
              </a:rPr>
              <a:t>, I’m based in the US, does my health plan cover annual eyesight checks?”</a:t>
            </a:r>
          </a:p>
          <a:p>
            <a:endParaRPr lang="en-US">
              <a:solidFill>
                <a:schemeClr val="tx1"/>
              </a:solidFill>
              <a:ea typeface="Segoe UI" pitchFamily="34" charset="0"/>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p>
          <a:p>
            <a:endPar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endParaRPr>
          </a:p>
          <a:p>
            <a:r>
              <a:rPr lang="en-US">
                <a:solidFill>
                  <a:schemeClr val="tx1"/>
                </a:solidFill>
                <a:ea typeface="Segoe UI" pitchFamily="34" charset="0"/>
                <a:sym typeface="Wingdings" panose="05000000000000000000" pitchFamily="2" charset="2"/>
              </a:rPr>
              <a:t>filter=category eq 'healthcare' and region eq 'US'</a:t>
            </a:r>
          </a:p>
          <a:p>
            <a:endParaRPr lang="en-US">
              <a:solidFill>
                <a:schemeClr val="tx1"/>
              </a:solidFill>
              <a:ea typeface="Segoe UI" pitchFamily="34" charset="0"/>
              <a:sym typeface="Wingdings" panose="05000000000000000000" pitchFamily="2" charset="2"/>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search=annual eyesight check coverage</a:t>
            </a:r>
          </a:p>
          <a:p>
            <a:endParaRPr lang="en-US">
              <a:solidFill>
                <a:schemeClr val="tx1"/>
              </a:solidFill>
              <a:ea typeface="Segoe UI" pitchFamily="34" charset="0"/>
              <a:sym typeface="Wingdings" panose="05000000000000000000" pitchFamily="2" charset="2"/>
            </a:endParaRPr>
          </a:p>
          <a:p>
            <a:r>
              <a:rPr lang="en-US" sz="2400" err="1">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vectorQueries</a:t>
            </a:r>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endParaRPr lang="en-US" sz="2400">
              <a:solidFill>
                <a:schemeClr val="tx1"/>
              </a:solidFill>
              <a:latin typeface="Consolas" panose="020B0609020204030204" pitchFamily="49" charset="0"/>
              <a:ea typeface="Segoe UI" pitchFamily="34" charset="0"/>
              <a:cs typeface="Consolas" panose="020B0609020204030204" pitchFamily="49" charset="0"/>
            </a:endParaRPr>
          </a:p>
        </p:txBody>
      </p:sp>
      <p:sp>
        <p:nvSpPr>
          <p:cNvPr id="4" name="Text Placeholder 4">
            <a:extLst>
              <a:ext uri="{FF2B5EF4-FFF2-40B4-BE49-F238E27FC236}">
                <a16:creationId xmlns:a16="http://schemas.microsoft.com/office/drawing/2014/main" id="{6A177F97-9862-6BB8-DD53-AA9566155F04}"/>
              </a:ext>
            </a:extLst>
          </p:cNvPr>
          <p:cNvSpPr txBox="1">
            <a:spLocks/>
          </p:cNvSpPr>
          <p:nvPr/>
        </p:nvSpPr>
        <p:spPr>
          <a:xfrm>
            <a:off x="560450" y="1676291"/>
            <a:ext cx="4086854" cy="94857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Filtering the dataset is highly impactful</a:t>
            </a:r>
          </a:p>
          <a:p>
            <a:pPr marL="187325" lvl="1" indent="-176213">
              <a:spcBef>
                <a:spcPts val="0"/>
              </a:spcBef>
              <a:spcAft>
                <a:spcPts val="300"/>
              </a:spcAft>
              <a:buFont typeface="Arial" panose="020B0604020202020204" pitchFamily="34" charset="0"/>
              <a:buChar char="•"/>
            </a:pPr>
            <a:r>
              <a:rPr lang="en-US" sz="1200"/>
              <a:t>Quality: focus on subset of data that’s known to matter</a:t>
            </a:r>
          </a:p>
          <a:p>
            <a:pPr marL="187325" lvl="1" indent="-176213">
              <a:spcBef>
                <a:spcPts val="0"/>
              </a:spcBef>
              <a:spcAft>
                <a:spcPts val="300"/>
              </a:spcAft>
              <a:buFont typeface="Arial" panose="020B0604020202020204" pitchFamily="34" charset="0"/>
              <a:buChar char="•"/>
            </a:pPr>
            <a:r>
              <a:rPr lang="en-US" sz="1200"/>
              <a:t>Performance: reduce recall set size</a:t>
            </a:r>
          </a:p>
        </p:txBody>
      </p:sp>
      <p:sp>
        <p:nvSpPr>
          <p:cNvPr id="5" name="Text Placeholder 4">
            <a:extLst>
              <a:ext uri="{FF2B5EF4-FFF2-40B4-BE49-F238E27FC236}">
                <a16:creationId xmlns:a16="http://schemas.microsoft.com/office/drawing/2014/main" id="{66BA032B-FE57-463E-0C49-243205A9A863}"/>
              </a:ext>
            </a:extLst>
          </p:cNvPr>
          <p:cNvSpPr txBox="1">
            <a:spLocks/>
          </p:cNvSpPr>
          <p:nvPr/>
        </p:nvSpPr>
        <p:spPr>
          <a:xfrm>
            <a:off x="560449" y="2881147"/>
            <a:ext cx="4258977" cy="189524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How can you subset a dataset </a:t>
            </a:r>
            <a:b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b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with discrete filters?</a:t>
            </a:r>
          </a:p>
          <a:p>
            <a:pPr marL="187325" lvl="1" indent="-176213">
              <a:spcBef>
                <a:spcPts val="0"/>
              </a:spcBef>
              <a:spcAft>
                <a:spcPts val="300"/>
              </a:spcAft>
              <a:buFont typeface="Arial" panose="020B0604020202020204" pitchFamily="34" charset="0"/>
              <a:buChar char="•"/>
            </a:pPr>
            <a:r>
              <a:rPr lang="en-US" sz="1200"/>
              <a:t>Query classification by intent, topic, language, etc.</a:t>
            </a:r>
          </a:p>
          <a:p>
            <a:pPr marL="187325" lvl="1" indent="-176213">
              <a:spcBef>
                <a:spcPts val="0"/>
              </a:spcBef>
              <a:spcAft>
                <a:spcPts val="300"/>
              </a:spcAft>
              <a:buFont typeface="Arial" panose="020B0604020202020204" pitchFamily="34" charset="0"/>
              <a:buChar char="•"/>
            </a:pPr>
            <a:r>
              <a:rPr lang="en-US" sz="1200"/>
              <a:t>Filter extraction from context/history</a:t>
            </a:r>
          </a:p>
          <a:p>
            <a:pPr marL="187325" lvl="1" indent="-176213">
              <a:spcBef>
                <a:spcPts val="0"/>
              </a:spcBef>
              <a:spcAft>
                <a:spcPts val="300"/>
              </a:spcAft>
              <a:buFont typeface="Arial" panose="020B0604020202020204" pitchFamily="34" charset="0"/>
              <a:buChar char="•"/>
            </a:pPr>
            <a:endParaRPr lang="en-US" sz="1200"/>
          </a:p>
          <a:p>
            <a:pPr marL="182562" lvl="1" indent="-171450">
              <a:spcBef>
                <a:spcPts val="0"/>
              </a:spcBef>
              <a:spcAft>
                <a:spcPts val="300"/>
              </a:spcAft>
              <a:buFont typeface="Segoe UI" panose="020B0502040204020203" pitchFamily="34" charset="0"/>
              <a:buChar char="→"/>
            </a:pPr>
            <a:r>
              <a:rPr lang="en-US" sz="1200"/>
              <a:t>Azure AI Search high-performance filters work with keyword, vector, and hybrid search</a:t>
            </a:r>
          </a:p>
        </p:txBody>
      </p:sp>
      <p:sp>
        <p:nvSpPr>
          <p:cNvPr id="6" name="Text Placeholder 4">
            <a:extLst>
              <a:ext uri="{FF2B5EF4-FFF2-40B4-BE49-F238E27FC236}">
                <a16:creationId xmlns:a16="http://schemas.microsoft.com/office/drawing/2014/main" id="{9225D9C6-6803-086F-2AEA-CE309376100C}"/>
              </a:ext>
            </a:extLst>
          </p:cNvPr>
          <p:cNvSpPr txBox="1">
            <a:spLocks/>
          </p:cNvSpPr>
          <p:nvPr/>
        </p:nvSpPr>
        <p:spPr>
          <a:xfrm>
            <a:off x="560450" y="4882070"/>
            <a:ext cx="4086854" cy="116372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Multi-tenant scenarios</a:t>
            </a:r>
          </a:p>
          <a:p>
            <a:pPr marL="187325" lvl="1" indent="-176213">
              <a:spcBef>
                <a:spcPts val="0"/>
              </a:spcBef>
              <a:spcAft>
                <a:spcPts val="300"/>
              </a:spcAft>
              <a:buFont typeface="Arial" panose="020B0604020202020204" pitchFamily="34" charset="0"/>
              <a:buChar char="•"/>
            </a:pPr>
            <a:r>
              <a:rPr lang="en-US" sz="1200"/>
              <a:t>Special case of filters, data is a set partition</a:t>
            </a:r>
          </a:p>
          <a:p>
            <a:pPr marL="187325" lvl="1" indent="-176213">
              <a:spcBef>
                <a:spcPts val="0"/>
              </a:spcBef>
              <a:spcAft>
                <a:spcPts val="300"/>
              </a:spcAft>
              <a:buFont typeface="Arial" panose="020B0604020202020204" pitchFamily="34" charset="0"/>
              <a:buChar char="•"/>
            </a:pPr>
            <a:r>
              <a:rPr lang="en-US" sz="1200"/>
              <a:t>Consider whether you want vector indexes, </a:t>
            </a:r>
            <a:br>
              <a:rPr lang="en-US" sz="1200"/>
            </a:br>
            <a:r>
              <a:rPr lang="en-US" sz="1200"/>
              <a:t>brute-force search, or both</a:t>
            </a:r>
          </a:p>
        </p:txBody>
      </p:sp>
    </p:spTree>
    <p:extLst>
      <p:ext uri="{BB962C8B-B14F-4D97-AF65-F5344CB8AC3E}">
        <p14:creationId xmlns:p14="http://schemas.microsoft.com/office/powerpoint/2010/main" val="17566309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a:t>Responses only as good as retrieved data</a:t>
            </a:r>
          </a:p>
          <a:p>
            <a:r>
              <a:rPr lang="en-US" sz="2400"/>
              <a:t>Keyword search recall challenges</a:t>
            </a:r>
            <a:endParaRPr lang="en-US"/>
          </a:p>
          <a:p>
            <a:pPr lvl="1"/>
            <a:r>
              <a:rPr lang="en-US"/>
              <a:t>“vocabulary gap”</a:t>
            </a:r>
          </a:p>
          <a:p>
            <a:pPr lvl="1"/>
            <a:r>
              <a:rPr lang="en-US"/>
              <a:t>Gets worse with natural language questions</a:t>
            </a:r>
          </a:p>
          <a:p>
            <a:r>
              <a:rPr lang="en-US" sz="2400"/>
              <a:t>Vector-based retrieval finds</a:t>
            </a:r>
            <a:br>
              <a:rPr lang="en-US" sz="2400"/>
            </a:br>
            <a:r>
              <a:rPr lang="en-US" sz="2400"/>
              <a:t>documents by semantic similarity</a:t>
            </a:r>
          </a:p>
          <a:p>
            <a:pPr lvl="1"/>
            <a:r>
              <a:rPr lang="en-US"/>
              <a:t>Robust to variation in how concepts are articulated</a:t>
            </a:r>
            <a:br>
              <a:rPr lang="en-US"/>
            </a:br>
            <a:r>
              <a:rPr lang="en-US"/>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a:solidFill>
                <a:srgbClr val="000000"/>
              </a:solidFill>
              <a:cs typeface="Segoe UI" panose="020B0502040204020203" pitchFamily="34" charset="0"/>
            </a:endParaRPr>
          </a:p>
          <a:p>
            <a:pPr algn="ctr" defTabSz="932742">
              <a:spcBef>
                <a:spcPct val="20000"/>
              </a:spcBef>
              <a:buSzPct val="90000"/>
            </a:pPr>
            <a:r>
              <a:rPr lang="en-US" sz="240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a:solidFill>
                  <a:srgbClr val="000000"/>
                </a:solidFill>
                <a:cs typeface="Segoe UI" panose="020B0502040204020203" pitchFamily="34" charset="0"/>
              </a:rPr>
              <a:t>“Scuba classes”</a:t>
            </a:r>
          </a:p>
          <a:p>
            <a:pPr algn="ctr" defTabSz="932742">
              <a:spcBef>
                <a:spcPct val="20000"/>
              </a:spcBef>
              <a:buSzPct val="90000"/>
            </a:pPr>
            <a:r>
              <a:rPr lang="en-US" sz="200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16BE-2E99-C5AC-D98F-3D748A5DB767}"/>
              </a:ext>
            </a:extLst>
          </p:cNvPr>
          <p:cNvSpPr>
            <a:spLocks noGrp="1"/>
          </p:cNvSpPr>
          <p:nvPr>
            <p:ph type="title"/>
          </p:nvPr>
        </p:nvSpPr>
        <p:spPr>
          <a:xfrm>
            <a:off x="588263" y="457200"/>
            <a:ext cx="11018520" cy="553998"/>
          </a:xfrm>
        </p:spPr>
        <p:txBody>
          <a:bodyPr wrap="square" anchor="t">
            <a:normAutofit/>
          </a:bodyPr>
          <a:lstStyle/>
          <a:p>
            <a:r>
              <a:rPr lang="en-IN" dirty="0"/>
              <a:t>Large Language Models (LLMs)</a:t>
            </a:r>
          </a:p>
        </p:txBody>
      </p:sp>
      <p:pic>
        <p:nvPicPr>
          <p:cNvPr id="5" name="Content Placeholder 4" descr="Artificial Intelligence digital concept with brain shape">
            <a:extLst>
              <a:ext uri="{FF2B5EF4-FFF2-40B4-BE49-F238E27FC236}">
                <a16:creationId xmlns:a16="http://schemas.microsoft.com/office/drawing/2014/main" id="{BBCD8039-3573-45E6-8F74-543FEB267548}"/>
              </a:ext>
            </a:extLst>
          </p:cNvPr>
          <p:cNvPicPr>
            <a:picLocks noGrp="1" noChangeAspect="1"/>
          </p:cNvPicPr>
          <p:nvPr>
            <p:ph sz="quarter" idx="12"/>
          </p:nvPr>
        </p:nvPicPr>
        <p:blipFill>
          <a:blip r:embed="rId3"/>
          <a:srcRect l="8038" r="11100" b="-1"/>
          <a:stretch/>
        </p:blipFill>
        <p:spPr>
          <a:xfrm>
            <a:off x="584200" y="1435100"/>
            <a:ext cx="5211763" cy="4833938"/>
          </a:xfrm>
          <a:noFill/>
        </p:spPr>
      </p:pic>
      <p:sp>
        <p:nvSpPr>
          <p:cNvPr id="4" name="Content Placeholder 3">
            <a:extLst>
              <a:ext uri="{FF2B5EF4-FFF2-40B4-BE49-F238E27FC236}">
                <a16:creationId xmlns:a16="http://schemas.microsoft.com/office/drawing/2014/main" id="{FCE14F2C-AF24-6C4B-9A78-13C8B36A47C8}"/>
              </a:ext>
            </a:extLst>
          </p:cNvPr>
          <p:cNvSpPr>
            <a:spLocks noGrp="1"/>
          </p:cNvSpPr>
          <p:nvPr>
            <p:ph sz="quarter" idx="13"/>
          </p:nvPr>
        </p:nvSpPr>
        <p:spPr>
          <a:xfrm>
            <a:off x="6389688" y="1435100"/>
            <a:ext cx="5219700" cy="4833938"/>
          </a:xfrm>
        </p:spPr>
        <p:txBody>
          <a:bodyPr wrap="square">
            <a:normAutofit/>
          </a:bodyPr>
          <a:lstStyle/>
          <a:p>
            <a:pPr>
              <a:lnSpc>
                <a:spcPct val="90000"/>
              </a:lnSpc>
              <a:buFont typeface="Wingdings" panose="05000000000000000000" pitchFamily="2" charset="2"/>
              <a:buChar char="ü"/>
            </a:pPr>
            <a:r>
              <a:rPr lang="en-US" sz="2000" b="0" i="0" dirty="0">
                <a:effectLst/>
              </a:rPr>
              <a:t>LLMs are AI models designed for language understanding.</a:t>
            </a:r>
          </a:p>
          <a:p>
            <a:pPr>
              <a:lnSpc>
                <a:spcPct val="90000"/>
              </a:lnSpc>
              <a:buFont typeface="Wingdings" panose="05000000000000000000" pitchFamily="2" charset="2"/>
              <a:buChar char="ü"/>
            </a:pPr>
            <a:r>
              <a:rPr lang="en-US" sz="2000" b="0" i="0" dirty="0">
                <a:effectLst/>
              </a:rPr>
              <a:t>They generate human-like text based on input prompts.</a:t>
            </a:r>
          </a:p>
          <a:p>
            <a:pPr>
              <a:lnSpc>
                <a:spcPct val="90000"/>
              </a:lnSpc>
              <a:buFont typeface="Wingdings" panose="05000000000000000000" pitchFamily="2" charset="2"/>
              <a:buChar char="ü"/>
            </a:pPr>
            <a:r>
              <a:rPr lang="en-US" sz="2000" b="0" i="0" dirty="0">
                <a:effectLst/>
              </a:rPr>
              <a:t>Training involves vast datasets and complex algorithms.</a:t>
            </a:r>
          </a:p>
          <a:p>
            <a:pPr>
              <a:lnSpc>
                <a:spcPct val="90000"/>
              </a:lnSpc>
              <a:buFont typeface="Wingdings" panose="05000000000000000000" pitchFamily="2" charset="2"/>
              <a:buChar char="ü"/>
            </a:pPr>
            <a:r>
              <a:rPr lang="en-US" sz="2000" b="0" i="0" dirty="0">
                <a:effectLst/>
              </a:rPr>
              <a:t>Applications range from chatbots to content generation.</a:t>
            </a:r>
          </a:p>
          <a:p>
            <a:pPr>
              <a:lnSpc>
                <a:spcPct val="90000"/>
              </a:lnSpc>
              <a:buFont typeface="Wingdings" panose="05000000000000000000" pitchFamily="2" charset="2"/>
              <a:buChar char="ü"/>
            </a:pPr>
            <a:r>
              <a:rPr lang="en-US" sz="2000" b="0" i="0" dirty="0">
                <a:effectLst/>
              </a:rPr>
              <a:t>LLMs are trained on billions of parameters, enabling them to understand and generate complex language patterns.</a:t>
            </a:r>
          </a:p>
          <a:p>
            <a:pPr>
              <a:lnSpc>
                <a:spcPct val="90000"/>
              </a:lnSpc>
              <a:buFont typeface="Wingdings" panose="05000000000000000000" pitchFamily="2" charset="2"/>
              <a:buChar char="ü"/>
            </a:pPr>
            <a:r>
              <a:rPr lang="en-US" sz="2000" b="0" i="0" dirty="0">
                <a:effectLst/>
              </a:rPr>
              <a:t>Fine-tuning involves adjusting these parameters on specific datasets to improve performance on particular tasks.</a:t>
            </a:r>
          </a:p>
        </p:txBody>
      </p:sp>
    </p:spTree>
    <p:extLst>
      <p:ext uri="{BB962C8B-B14F-4D97-AF65-F5344CB8AC3E}">
        <p14:creationId xmlns:p14="http://schemas.microsoft.com/office/powerpoint/2010/main" val="400175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3600">
                <a:solidFill>
                  <a:schemeClr val="bg1"/>
                </a:solidFill>
              </a:rPr>
              <a:t>Increased Vector, Storage, Compute Capacity</a:t>
            </a:r>
            <a:endParaRPr kumimoji="0" lang="en-US" sz="3600" b="1" u="none" strike="noStrike" kern="1200" cap="none" spc="0" normalizeH="0" baseline="0" noProof="0">
              <a:ln>
                <a:noFill/>
              </a:ln>
              <a:solidFill>
                <a:schemeClr val="bg1"/>
              </a:solidFill>
              <a:effectLst/>
              <a:uLnTx/>
              <a:uFillTx/>
              <a:latin typeface="Segoe UI Semibold" panose="020B0502040204020203" pitchFamily="34" charset="0"/>
            </a:endParaRPr>
          </a:p>
        </p:txBody>
      </p:sp>
      <p:grpSp>
        <p:nvGrpSpPr>
          <p:cNvPr id="13" name="Group 12">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solidFill>
                  <a:schemeClr val="bg1"/>
                </a:solidFill>
              </p:spPr>
              <p:txBody>
                <a:bodyPr wrap="square">
                  <a:spAutoFit/>
                </a:bodyPr>
                <a:lstStyle/>
                <a:p>
                  <a:pPr marL="11112" lvl="1">
                    <a:spcAft>
                      <a:spcPts val="900"/>
                    </a:spcAft>
                  </a:pPr>
                  <a:r>
                    <a:rPr lang="en-US" sz="1400">
                      <a:latin typeface="+mj-lt"/>
                    </a:rPr>
                    <a:t>Same workloads can be handled with smaller tiers</a:t>
                  </a:r>
                </a:p>
                <a:p>
                  <a:pPr marL="11112" lvl="1">
                    <a:spcAft>
                      <a:spcPts val="900"/>
                    </a:spcAft>
                  </a:pPr>
                  <a:r>
                    <a:rPr lang="en-US" sz="1400">
                      <a:latin typeface="+mj-lt"/>
                    </a:rPr>
                    <a:t>Build billion-vector search services</a:t>
                  </a:r>
                </a:p>
                <a:p>
                  <a:pPr marL="11112" lvl="1">
                    <a:spcAft>
                      <a:spcPts val="900"/>
                    </a:spcAft>
                  </a:pPr>
                  <a:r>
                    <a:rPr lang="en-US" sz="1400">
                      <a:latin typeface="+mj-lt"/>
                    </a:rPr>
                    <a:t>Includes all the power of a full retrieval system</a:t>
                  </a:r>
                </a:p>
              </p:txBody>
            </p:sp>
            <p:sp>
              <p:nvSpPr>
                <p:cNvPr id="4" name="TextBox 3">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solidFill>
                  <a:schemeClr val="bg1"/>
                </a:solidFill>
              </p:spPr>
              <p:txBody>
                <a:bodyPr wrap="square">
                  <a:spAutoFit/>
                </a:bodyPr>
                <a:lstStyle/>
                <a:p>
                  <a:pPr>
                    <a:spcAft>
                      <a:spcPts val="900"/>
                    </a:spcAft>
                  </a:pPr>
                  <a:r>
                    <a:rPr lang="en-US" sz="18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cs typeface="Segoe UI" pitchFamily="34" charset="0"/>
                    </a:rPr>
                    <a:t>Details</a:t>
                  </a:r>
                </a:p>
                <a:p>
                  <a:pPr marL="222250" lvl="1" indent="-222250">
                    <a:spcAft>
                      <a:spcPts val="900"/>
                    </a:spcAft>
                    <a:buFont typeface="Arial" panose="020B0604020202020204" pitchFamily="34" charset="0"/>
                    <a:buChar char="•"/>
                  </a:pPr>
                  <a:r>
                    <a:rPr lang="en-US" sz="1200"/>
                    <a:t>Up to </a:t>
                  </a:r>
                  <a:r>
                    <a:rPr lang="en-US" sz="1200" b="1"/>
                    <a:t>12x increase </a:t>
                  </a:r>
                  <a:r>
                    <a:rPr lang="en-US" sz="1200"/>
                    <a:t>in vector density increase</a:t>
                  </a:r>
                </a:p>
                <a:p>
                  <a:pPr marL="222250" lvl="1" indent="-222250">
                    <a:spcAft>
                      <a:spcPts val="900"/>
                    </a:spcAft>
                    <a:buFont typeface="Arial" panose="020B0604020202020204" pitchFamily="34" charset="0"/>
                    <a:buChar char="•"/>
                  </a:pPr>
                  <a:r>
                    <a:rPr lang="en-US" sz="1200"/>
                    <a:t>Up to </a:t>
                  </a:r>
                  <a:r>
                    <a:rPr lang="en-US" sz="1200" b="1"/>
                    <a:t>6x total storage </a:t>
                  </a:r>
                  <a:r>
                    <a:rPr lang="en-US" sz="1200"/>
                    <a:t>limit increase</a:t>
                  </a:r>
                </a:p>
                <a:p>
                  <a:pPr marL="222250" lvl="1" indent="-222250">
                    <a:spcAft>
                      <a:spcPts val="900"/>
                    </a:spcAft>
                    <a:buFont typeface="Arial" panose="020B0604020202020204" pitchFamily="34" charset="0"/>
                    <a:buChar char="•"/>
                  </a:pPr>
                  <a:r>
                    <a:rPr lang="en-US" sz="1200" b="1"/>
                    <a:t>More compute capacity </a:t>
                  </a:r>
                  <a:r>
                    <a:rPr lang="en-US" sz="1200"/>
                    <a:t>in most tiers</a:t>
                  </a:r>
                </a:p>
                <a:p>
                  <a:pPr marL="222250" lvl="1" indent="-222250">
                    <a:spcAft>
                      <a:spcPts val="900"/>
                    </a:spcAft>
                    <a:buFont typeface="Arial" panose="020B0604020202020204" pitchFamily="34" charset="0"/>
                    <a:buChar char="•"/>
                  </a:pPr>
                  <a:r>
                    <a:rPr lang="en-US" sz="1200"/>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B78-4564-0458-17CD-97420B499234}"/>
              </a:ext>
            </a:extLst>
          </p:cNvPr>
          <p:cNvSpPr>
            <a:spLocks noGrp="1"/>
          </p:cNvSpPr>
          <p:nvPr>
            <p:ph type="title"/>
          </p:nvPr>
        </p:nvSpPr>
        <p:spPr/>
        <p:txBody>
          <a:bodyPr/>
          <a:lstStyle/>
          <a:p>
            <a:r>
              <a:rPr lang="en-US"/>
              <a:t>New Expanded Capacity</a:t>
            </a:r>
          </a:p>
        </p:txBody>
      </p:sp>
      <p:graphicFrame>
        <p:nvGraphicFramePr>
          <p:cNvPr id="4" name="Content Placeholder 6">
            <a:extLst>
              <a:ext uri="{FF2B5EF4-FFF2-40B4-BE49-F238E27FC236}">
                <a16:creationId xmlns:a16="http://schemas.microsoft.com/office/drawing/2014/main" id="{80145565-040B-B2BB-EFCC-A3C56E5ED6D7}"/>
              </a:ext>
            </a:extLst>
          </p:cNvPr>
          <p:cNvGraphicFramePr>
            <a:graphicFrameLocks noGrp="1"/>
          </p:cNvGraphicFramePr>
          <p:nvPr>
            <p:ph sz="quarter" idx="10"/>
          </p:nvPr>
        </p:nvGraphicFramePr>
        <p:xfrm>
          <a:off x="584200" y="1816714"/>
          <a:ext cx="10926482" cy="3139440"/>
        </p:xfrm>
        <a:graphic>
          <a:graphicData uri="http://schemas.openxmlformats.org/drawingml/2006/table">
            <a:tbl>
              <a:tblPr firstRow="1" bandRow="1">
                <a:tableStyleId>{C083E6E3-FA7D-4D7B-A595-EF9225AFEA82}</a:tableStyleId>
              </a:tblPr>
              <a:tblGrid>
                <a:gridCol w="1560926">
                  <a:extLst>
                    <a:ext uri="{9D8B030D-6E8A-4147-A177-3AD203B41FA5}">
                      <a16:colId xmlns:a16="http://schemas.microsoft.com/office/drawing/2014/main" val="3124769561"/>
                    </a:ext>
                  </a:extLst>
                </a:gridCol>
                <a:gridCol w="1560926">
                  <a:extLst>
                    <a:ext uri="{9D8B030D-6E8A-4147-A177-3AD203B41FA5}">
                      <a16:colId xmlns:a16="http://schemas.microsoft.com/office/drawing/2014/main" val="851559686"/>
                    </a:ext>
                  </a:extLst>
                </a:gridCol>
                <a:gridCol w="1560926">
                  <a:extLst>
                    <a:ext uri="{9D8B030D-6E8A-4147-A177-3AD203B41FA5}">
                      <a16:colId xmlns:a16="http://schemas.microsoft.com/office/drawing/2014/main" val="2980451353"/>
                    </a:ext>
                  </a:extLst>
                </a:gridCol>
                <a:gridCol w="1560926">
                  <a:extLst>
                    <a:ext uri="{9D8B030D-6E8A-4147-A177-3AD203B41FA5}">
                      <a16:colId xmlns:a16="http://schemas.microsoft.com/office/drawing/2014/main" val="4189437378"/>
                    </a:ext>
                  </a:extLst>
                </a:gridCol>
                <a:gridCol w="1560926">
                  <a:extLst>
                    <a:ext uri="{9D8B030D-6E8A-4147-A177-3AD203B41FA5}">
                      <a16:colId xmlns:a16="http://schemas.microsoft.com/office/drawing/2014/main" val="2022509576"/>
                    </a:ext>
                  </a:extLst>
                </a:gridCol>
                <a:gridCol w="1560926">
                  <a:extLst>
                    <a:ext uri="{9D8B030D-6E8A-4147-A177-3AD203B41FA5}">
                      <a16:colId xmlns:a16="http://schemas.microsoft.com/office/drawing/2014/main" val="2346987327"/>
                    </a:ext>
                  </a:extLst>
                </a:gridCol>
                <a:gridCol w="1560926">
                  <a:extLst>
                    <a:ext uri="{9D8B030D-6E8A-4147-A177-3AD203B41FA5}">
                      <a16:colId xmlns:a16="http://schemas.microsoft.com/office/drawing/2014/main" val="239975510"/>
                    </a:ext>
                  </a:extLst>
                </a:gridCol>
              </a:tblGrid>
              <a:tr h="220345">
                <a:tc>
                  <a:txBody>
                    <a:bodyPr/>
                    <a:lstStyle/>
                    <a:p>
                      <a:r>
                        <a:rPr lang="en-US" b="0"/>
                        <a:t>SKU</a:t>
                      </a:r>
                    </a:p>
                  </a:txBody>
                  <a:tcPr/>
                </a:tc>
                <a:tc>
                  <a:txBody>
                    <a:bodyPr/>
                    <a:lstStyle/>
                    <a:p>
                      <a:r>
                        <a:rPr lang="en-US" b="0"/>
                        <a:t>Previous vector limit</a:t>
                      </a:r>
                    </a:p>
                  </a:txBody>
                  <a:tcPr/>
                </a:tc>
                <a:tc>
                  <a:txBody>
                    <a:bodyPr/>
                    <a:lstStyle/>
                    <a:p>
                      <a:r>
                        <a:rPr lang="en-US" b="0"/>
                        <a:t>New vector limit</a:t>
                      </a:r>
                    </a:p>
                  </a:txBody>
                  <a:tcPr>
                    <a:solidFill>
                      <a:schemeClr val="accent3"/>
                    </a:solidFill>
                  </a:tcPr>
                </a:tc>
                <a:tc>
                  <a:txBody>
                    <a:bodyPr/>
                    <a:lstStyle/>
                    <a:p>
                      <a:r>
                        <a:rPr lang="en-US" b="0"/>
                        <a:t>Previous storage limit</a:t>
                      </a:r>
                    </a:p>
                  </a:txBody>
                  <a:tcPr/>
                </a:tc>
                <a:tc>
                  <a:txBody>
                    <a:bodyPr/>
                    <a:lstStyle/>
                    <a:p>
                      <a:r>
                        <a:rPr lang="en-US" b="0"/>
                        <a:t>New storage limit</a:t>
                      </a:r>
                    </a:p>
                  </a:txBody>
                  <a:tcPr>
                    <a:solidFill>
                      <a:schemeClr val="accent3"/>
                    </a:solidFill>
                  </a:tcPr>
                </a:tc>
                <a:tc>
                  <a:txBody>
                    <a:bodyPr/>
                    <a:lstStyle/>
                    <a:p>
                      <a:r>
                        <a:rPr lang="en-US" b="0"/>
                        <a:t>Previous max service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New max Service size</a:t>
                      </a:r>
                    </a:p>
                    <a:p>
                      <a:endParaRPr lang="en-US" b="0"/>
                    </a:p>
                  </a:txBody>
                  <a:tcPr>
                    <a:solidFill>
                      <a:schemeClr val="accent3"/>
                    </a:solidFill>
                  </a:tcPr>
                </a:tc>
                <a:extLst>
                  <a:ext uri="{0D108BD9-81ED-4DB2-BD59-A6C34878D82A}">
                    <a16:rowId xmlns:a16="http://schemas.microsoft.com/office/drawing/2014/main" val="2250921342"/>
                  </a:ext>
                </a:extLst>
              </a:tr>
              <a:tr h="370840">
                <a:tc>
                  <a:txBody>
                    <a:bodyPr/>
                    <a:lstStyle/>
                    <a:p>
                      <a:r>
                        <a:rPr lang="en-US"/>
                        <a:t>Basic</a:t>
                      </a:r>
                    </a:p>
                  </a:txBody>
                  <a:tcPr/>
                </a:tc>
                <a:tc>
                  <a:txBody>
                    <a:bodyPr/>
                    <a:lstStyle/>
                    <a:p>
                      <a:pPr algn="r"/>
                      <a:r>
                        <a:rPr lang="en-US"/>
                        <a:t>1</a:t>
                      </a:r>
                    </a:p>
                  </a:txBody>
                  <a:tcPr/>
                </a:tc>
                <a:tc>
                  <a:txBody>
                    <a:bodyPr/>
                    <a:lstStyle/>
                    <a:p>
                      <a:pPr algn="r"/>
                      <a:r>
                        <a:rPr lang="en-US"/>
                        <a:t>5 (5x)</a:t>
                      </a:r>
                    </a:p>
                  </a:txBody>
                  <a:tcPr>
                    <a:solidFill>
                      <a:schemeClr val="accent3"/>
                    </a:solidFill>
                  </a:tcPr>
                </a:tc>
                <a:tc>
                  <a:txBody>
                    <a:bodyPr/>
                    <a:lstStyle/>
                    <a:p>
                      <a:pPr algn="r"/>
                      <a:r>
                        <a:rPr lang="en-US"/>
                        <a:t>2</a:t>
                      </a:r>
                    </a:p>
                  </a:txBody>
                  <a:tcPr/>
                </a:tc>
                <a:tc>
                  <a:txBody>
                    <a:bodyPr/>
                    <a:lstStyle/>
                    <a:p>
                      <a:pPr algn="r"/>
                      <a:r>
                        <a:rPr lang="en-US"/>
                        <a:t>15 (7.5x)</a:t>
                      </a:r>
                    </a:p>
                  </a:txBody>
                  <a:tcPr>
                    <a:solidFill>
                      <a:schemeClr val="accent3"/>
                    </a:solidFill>
                  </a:tcPr>
                </a:tc>
                <a:tc>
                  <a:txBody>
                    <a:bodyPr/>
                    <a:lstStyle/>
                    <a:p>
                      <a:pPr algn="r"/>
                      <a:r>
                        <a:rPr lang="en-US"/>
                        <a:t>2 GB</a:t>
                      </a:r>
                    </a:p>
                  </a:txBody>
                  <a:tcPr/>
                </a:tc>
                <a:tc>
                  <a:txBody>
                    <a:bodyPr/>
                    <a:lstStyle/>
                    <a:p>
                      <a:pPr algn="r"/>
                      <a:r>
                        <a:rPr lang="en-US"/>
                        <a:t>45 GB</a:t>
                      </a:r>
                    </a:p>
                  </a:txBody>
                  <a:tcPr>
                    <a:solidFill>
                      <a:schemeClr val="accent3"/>
                    </a:solidFill>
                  </a:tcPr>
                </a:tc>
                <a:extLst>
                  <a:ext uri="{0D108BD9-81ED-4DB2-BD59-A6C34878D82A}">
                    <a16:rowId xmlns:a16="http://schemas.microsoft.com/office/drawing/2014/main" val="249958004"/>
                  </a:ext>
                </a:extLst>
              </a:tr>
              <a:tr h="370840">
                <a:tc>
                  <a:txBody>
                    <a:bodyPr/>
                    <a:lstStyle/>
                    <a:p>
                      <a:r>
                        <a:rPr lang="en-US"/>
                        <a:t>S1</a:t>
                      </a:r>
                    </a:p>
                  </a:txBody>
                  <a:tcPr/>
                </a:tc>
                <a:tc>
                  <a:txBody>
                    <a:bodyPr/>
                    <a:lstStyle/>
                    <a:p>
                      <a:pPr algn="r"/>
                      <a:r>
                        <a:rPr lang="en-US"/>
                        <a:t>3</a:t>
                      </a:r>
                    </a:p>
                  </a:txBody>
                  <a:tcPr/>
                </a:tc>
                <a:tc>
                  <a:txBody>
                    <a:bodyPr/>
                    <a:lstStyle/>
                    <a:p>
                      <a:pPr algn="r"/>
                      <a:r>
                        <a:rPr lang="en-US"/>
                        <a:t>35 (11.5x)</a:t>
                      </a:r>
                    </a:p>
                  </a:txBody>
                  <a:tcPr>
                    <a:solidFill>
                      <a:schemeClr val="accent3"/>
                    </a:solidFill>
                  </a:tcPr>
                </a:tc>
                <a:tc>
                  <a:txBody>
                    <a:bodyPr/>
                    <a:lstStyle/>
                    <a:p>
                      <a:pPr algn="r"/>
                      <a:r>
                        <a:rPr lang="en-US"/>
                        <a:t>25</a:t>
                      </a:r>
                    </a:p>
                  </a:txBody>
                  <a:tcPr/>
                </a:tc>
                <a:tc>
                  <a:txBody>
                    <a:bodyPr/>
                    <a:lstStyle/>
                    <a:p>
                      <a:pPr algn="r"/>
                      <a:r>
                        <a:rPr lang="en-US"/>
                        <a:t>160 (6.4x)</a:t>
                      </a:r>
                    </a:p>
                  </a:txBody>
                  <a:tcPr>
                    <a:solidFill>
                      <a:schemeClr val="accent3"/>
                    </a:solidFill>
                  </a:tcPr>
                </a:tc>
                <a:tc>
                  <a:txBody>
                    <a:bodyPr/>
                    <a:lstStyle/>
                    <a:p>
                      <a:pPr algn="r"/>
                      <a:r>
                        <a:rPr lang="en-US"/>
                        <a:t>300 GB</a:t>
                      </a:r>
                    </a:p>
                  </a:txBody>
                  <a:tcPr/>
                </a:tc>
                <a:tc>
                  <a:txBody>
                    <a:bodyPr/>
                    <a:lstStyle/>
                    <a:p>
                      <a:pPr algn="r"/>
                      <a:r>
                        <a:rPr lang="en-US"/>
                        <a:t>1.88 TB</a:t>
                      </a:r>
                    </a:p>
                  </a:txBody>
                  <a:tcPr>
                    <a:solidFill>
                      <a:schemeClr val="accent3"/>
                    </a:solidFill>
                  </a:tcPr>
                </a:tc>
                <a:extLst>
                  <a:ext uri="{0D108BD9-81ED-4DB2-BD59-A6C34878D82A}">
                    <a16:rowId xmlns:a16="http://schemas.microsoft.com/office/drawing/2014/main" val="1743084830"/>
                  </a:ext>
                </a:extLst>
              </a:tr>
              <a:tr h="370840">
                <a:tc>
                  <a:txBody>
                    <a:bodyPr/>
                    <a:lstStyle/>
                    <a:p>
                      <a:r>
                        <a:rPr lang="en-US"/>
                        <a:t>S2</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100</a:t>
                      </a:r>
                    </a:p>
                  </a:txBody>
                  <a:tcPr/>
                </a:tc>
                <a:tc>
                  <a:txBody>
                    <a:bodyPr/>
                    <a:lstStyle/>
                    <a:p>
                      <a:pPr algn="r"/>
                      <a:r>
                        <a:rPr lang="en-US"/>
                        <a:t>512 (5x)</a:t>
                      </a:r>
                    </a:p>
                  </a:txBody>
                  <a:tcPr>
                    <a:solidFill>
                      <a:schemeClr val="accent3"/>
                    </a:solidFill>
                  </a:tcPr>
                </a:tc>
                <a:tc>
                  <a:txBody>
                    <a:bodyPr/>
                    <a:lstStyle/>
                    <a:p>
                      <a:pPr algn="r"/>
                      <a:r>
                        <a:rPr lang="en-US"/>
                        <a:t>1.2 TB</a:t>
                      </a:r>
                    </a:p>
                  </a:txBody>
                  <a:tcPr/>
                </a:tc>
                <a:tc>
                  <a:txBody>
                    <a:bodyPr/>
                    <a:lstStyle/>
                    <a:p>
                      <a:pPr algn="r"/>
                      <a:r>
                        <a:rPr lang="en-US"/>
                        <a:t>6 TB</a:t>
                      </a:r>
                    </a:p>
                  </a:txBody>
                  <a:tcPr>
                    <a:solidFill>
                      <a:schemeClr val="accent3"/>
                    </a:solidFill>
                  </a:tcPr>
                </a:tc>
                <a:extLst>
                  <a:ext uri="{0D108BD9-81ED-4DB2-BD59-A6C34878D82A}">
                    <a16:rowId xmlns:a16="http://schemas.microsoft.com/office/drawing/2014/main" val="378629317"/>
                  </a:ext>
                </a:extLst>
              </a:tr>
              <a:tr h="370840">
                <a:tc>
                  <a:txBody>
                    <a:bodyPr/>
                    <a:lstStyle/>
                    <a:p>
                      <a:r>
                        <a:rPr lang="en-US"/>
                        <a:t>S3</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200</a:t>
                      </a:r>
                    </a:p>
                  </a:txBody>
                  <a:tcPr/>
                </a:tc>
                <a:tc>
                  <a:txBody>
                    <a:bodyPr/>
                    <a:lstStyle/>
                    <a:p>
                      <a:pPr algn="r"/>
                      <a:r>
                        <a:rPr lang="en-US"/>
                        <a:t>1024 (5x)</a:t>
                      </a:r>
                    </a:p>
                  </a:txBody>
                  <a:tcPr>
                    <a:solidFill>
                      <a:schemeClr val="accent3"/>
                    </a:solidFill>
                  </a:tcPr>
                </a:tc>
                <a:tc>
                  <a:txBody>
                    <a:bodyPr/>
                    <a:lstStyle/>
                    <a:p>
                      <a:pPr algn="r"/>
                      <a:r>
                        <a:rPr lang="en-US"/>
                        <a:t>2.4 TB</a:t>
                      </a:r>
                    </a:p>
                  </a:txBody>
                  <a:tcPr/>
                </a:tc>
                <a:tc>
                  <a:txBody>
                    <a:bodyPr/>
                    <a:lstStyle/>
                    <a:p>
                      <a:pPr algn="r"/>
                      <a:r>
                        <a:rPr lang="en-US"/>
                        <a:t>12 TB</a:t>
                      </a:r>
                    </a:p>
                  </a:txBody>
                  <a:tcPr>
                    <a:solidFill>
                      <a:schemeClr val="accent3"/>
                    </a:solidFill>
                  </a:tcPr>
                </a:tc>
                <a:extLst>
                  <a:ext uri="{0D108BD9-81ED-4DB2-BD59-A6C34878D82A}">
                    <a16:rowId xmlns:a16="http://schemas.microsoft.com/office/drawing/2014/main" val="1530370897"/>
                  </a:ext>
                </a:extLst>
              </a:tr>
              <a:tr h="370840">
                <a:tc>
                  <a:txBody>
                    <a:bodyPr/>
                    <a:lstStyle/>
                    <a:p>
                      <a:r>
                        <a:rPr lang="en-US"/>
                        <a:t>L1</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1024</a:t>
                      </a:r>
                    </a:p>
                  </a:txBody>
                  <a:tcPr/>
                </a:tc>
                <a:tc>
                  <a:txBody>
                    <a:bodyPr/>
                    <a:lstStyle/>
                    <a:p>
                      <a:pPr algn="r"/>
                      <a:r>
                        <a:rPr lang="en-US"/>
                        <a:t>2048 (2x)</a:t>
                      </a:r>
                    </a:p>
                  </a:txBody>
                  <a:tcPr>
                    <a:solidFill>
                      <a:schemeClr val="accent3"/>
                    </a:solidFill>
                  </a:tcPr>
                </a:tc>
                <a:tc>
                  <a:txBody>
                    <a:bodyPr/>
                    <a:lstStyle/>
                    <a:p>
                      <a:pPr algn="r"/>
                      <a:r>
                        <a:rPr lang="en-US"/>
                        <a:t>12 TB</a:t>
                      </a:r>
                    </a:p>
                  </a:txBody>
                  <a:tcPr/>
                </a:tc>
                <a:tc>
                  <a:txBody>
                    <a:bodyPr/>
                    <a:lstStyle/>
                    <a:p>
                      <a:pPr algn="r"/>
                      <a:r>
                        <a:rPr lang="en-US"/>
                        <a:t>24 TB</a:t>
                      </a:r>
                    </a:p>
                  </a:txBody>
                  <a:tcPr>
                    <a:solidFill>
                      <a:schemeClr val="accent3"/>
                    </a:solidFill>
                  </a:tcPr>
                </a:tc>
                <a:extLst>
                  <a:ext uri="{0D108BD9-81ED-4DB2-BD59-A6C34878D82A}">
                    <a16:rowId xmlns:a16="http://schemas.microsoft.com/office/drawing/2014/main" val="2754519630"/>
                  </a:ext>
                </a:extLst>
              </a:tr>
              <a:tr h="370840">
                <a:tc>
                  <a:txBody>
                    <a:bodyPr/>
                    <a:lstStyle/>
                    <a:p>
                      <a:r>
                        <a:rPr lang="en-US"/>
                        <a:t>L2</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2048</a:t>
                      </a:r>
                    </a:p>
                  </a:txBody>
                  <a:tcPr/>
                </a:tc>
                <a:tc>
                  <a:txBody>
                    <a:bodyPr/>
                    <a:lstStyle/>
                    <a:p>
                      <a:pPr algn="r"/>
                      <a:r>
                        <a:rPr lang="en-US"/>
                        <a:t>4096 (2x)</a:t>
                      </a:r>
                    </a:p>
                  </a:txBody>
                  <a:tcPr>
                    <a:solidFill>
                      <a:schemeClr val="accent3"/>
                    </a:solidFill>
                  </a:tcPr>
                </a:tc>
                <a:tc>
                  <a:txBody>
                    <a:bodyPr/>
                    <a:lstStyle/>
                    <a:p>
                      <a:pPr algn="r"/>
                      <a:r>
                        <a:rPr lang="en-US"/>
                        <a:t>24 TB</a:t>
                      </a:r>
                    </a:p>
                  </a:txBody>
                  <a:tcPr/>
                </a:tc>
                <a:tc>
                  <a:txBody>
                    <a:bodyPr/>
                    <a:lstStyle/>
                    <a:p>
                      <a:pPr algn="r"/>
                      <a:r>
                        <a:rPr lang="en-US"/>
                        <a:t>48 TB</a:t>
                      </a:r>
                    </a:p>
                  </a:txBody>
                  <a:tcPr>
                    <a:solidFill>
                      <a:schemeClr val="accent3"/>
                    </a:solidFill>
                  </a:tcPr>
                </a:tc>
                <a:extLst>
                  <a:ext uri="{0D108BD9-81ED-4DB2-BD59-A6C34878D82A}">
                    <a16:rowId xmlns:a16="http://schemas.microsoft.com/office/drawing/2014/main" val="3981408772"/>
                  </a:ext>
                </a:extLst>
              </a:tr>
            </a:tbl>
          </a:graphicData>
        </a:graphic>
      </p:graphicFrame>
      <p:sp>
        <p:nvSpPr>
          <p:cNvPr id="5" name="TextBox 4">
            <a:extLst>
              <a:ext uri="{FF2B5EF4-FFF2-40B4-BE49-F238E27FC236}">
                <a16:creationId xmlns:a16="http://schemas.microsoft.com/office/drawing/2014/main" id="{E0036C79-8930-813C-FD75-E0053AEAD120}"/>
              </a:ext>
            </a:extLst>
          </p:cNvPr>
          <p:cNvSpPr txBox="1"/>
          <p:nvPr/>
        </p:nvSpPr>
        <p:spPr>
          <a:xfrm>
            <a:off x="584200" y="5761670"/>
            <a:ext cx="7253076" cy="635559"/>
          </a:xfrm>
          <a:prstGeom prst="rect">
            <a:avLst/>
          </a:prstGeom>
          <a:noFill/>
        </p:spPr>
        <p:txBody>
          <a:bodyPr wrap="none" rtlCol="0">
            <a:spAutoFit/>
          </a:bodyPr>
          <a:lstStyle/>
          <a:p>
            <a:pPr marL="285750" indent="-285750">
              <a:buFont typeface="Wingdings" panose="05000000000000000000" pitchFamily="2" charset="2"/>
              <a:buChar char="à"/>
            </a:pPr>
            <a:r>
              <a:rPr lang="en-US"/>
              <a:t>Basic SKU now supports up to 3 partitions, up from a single partition</a:t>
            </a:r>
          </a:p>
          <a:p>
            <a:pPr marL="285750" indent="-285750">
              <a:buFont typeface="Wingdings" panose="05000000000000000000" pitchFamily="2" charset="2"/>
              <a:buChar char="à"/>
            </a:pPr>
            <a:r>
              <a:rPr lang="en-US"/>
              <a:t>Limits are GB/partition</a:t>
            </a:r>
          </a:p>
        </p:txBody>
      </p:sp>
    </p:spTree>
    <p:extLst>
      <p:ext uri="{BB962C8B-B14F-4D97-AF65-F5344CB8AC3E}">
        <p14:creationId xmlns:p14="http://schemas.microsoft.com/office/powerpoint/2010/main" val="3105813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F80FA4EB-7C10-E0B1-B2AF-30842616ABFE}"/>
              </a:ext>
              <a:ext uri="{C183D7F6-B498-43B3-948B-1728B52AA6E4}">
                <adec:decorative xmlns:adec="http://schemas.microsoft.com/office/drawing/2017/decorative" val="1"/>
              </a:ext>
            </a:extLst>
          </p:cNvPr>
          <p:cNvSpPr/>
          <p:nvPr/>
        </p:nvSpPr>
        <p:spPr bwMode="auto">
          <a:xfrm>
            <a:off x="5580821" y="1315534"/>
            <a:ext cx="4657461"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dirty="0"/>
              <a:t>The limitations of LLMS</a:t>
            </a:r>
          </a:p>
        </p:txBody>
      </p:sp>
      <p:pic>
        <p:nvPicPr>
          <p:cNvPr id="12" name="Picture 11" descr="Screenshot of a conversation with an LLM demonstrating outdated public knowledge.">
            <a:extLst>
              <a:ext uri="{FF2B5EF4-FFF2-40B4-BE49-F238E27FC236}">
                <a16:creationId xmlns:a16="http://schemas.microsoft.com/office/drawing/2014/main" id="{88295E90-5364-2D96-AF4D-D3F2525A36F3}"/>
              </a:ext>
            </a:extLst>
          </p:cNvPr>
          <p:cNvPicPr>
            <a:picLocks noChangeAspect="1"/>
          </p:cNvPicPr>
          <p:nvPr/>
        </p:nvPicPr>
        <p:blipFill>
          <a:blip r:embed="rId3"/>
          <a:srcRect/>
          <a:stretch/>
        </p:blipFill>
        <p:spPr>
          <a:xfrm>
            <a:off x="588263" y="1449811"/>
            <a:ext cx="5597594" cy="2951922"/>
          </a:xfrm>
          <a:prstGeom prst="roundRect">
            <a:avLst>
              <a:gd name="adj" fmla="val 506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619534" y="1500074"/>
            <a:ext cx="3273368" cy="307777"/>
          </a:xfrm>
          <a:prstGeom prst="rect">
            <a:avLst/>
          </a:prstGeom>
          <a:noFill/>
        </p:spPr>
        <p:txBody>
          <a:bodyPr wrap="square" lIns="0" tIns="0" rIns="0" bIns="0" rtlCol="0">
            <a:spAutoFit/>
          </a:bodyPr>
          <a:lstStyle/>
          <a:p>
            <a:pPr algn="l"/>
            <a:r>
              <a:rPr lang="en-US" sz="2000">
                <a:latin typeface="+mj-lt"/>
              </a:rPr>
              <a:t>Outdated public knowledge</a:t>
            </a:r>
          </a:p>
        </p:txBody>
      </p:sp>
      <p:sp>
        <p:nvSpPr>
          <p:cNvPr id="2" name="Rounded Rectangle 1">
            <a:extLst>
              <a:ext uri="{FF2B5EF4-FFF2-40B4-BE49-F238E27FC236}">
                <a16:creationId xmlns:a16="http://schemas.microsoft.com/office/drawing/2014/main" id="{A317F408-D441-E352-5942-E5E6509A326D}"/>
              </a:ext>
              <a:ext uri="{C183D7F6-B498-43B3-948B-1728B52AA6E4}">
                <adec:decorative xmlns:adec="http://schemas.microsoft.com/office/drawing/2017/decorative" val="1"/>
              </a:ext>
            </a:extLst>
          </p:cNvPr>
          <p:cNvSpPr/>
          <p:nvPr/>
        </p:nvSpPr>
        <p:spPr bwMode="auto">
          <a:xfrm>
            <a:off x="1193298" y="5248642"/>
            <a:ext cx="4387523"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5753A5FD-7E94-10DD-E116-A1F997498A11}"/>
              </a:ext>
            </a:extLst>
          </p:cNvPr>
          <p:cNvSpPr txBox="1"/>
          <p:nvPr/>
        </p:nvSpPr>
        <p:spPr>
          <a:xfrm>
            <a:off x="1540622" y="5433182"/>
            <a:ext cx="2703524" cy="307777"/>
          </a:xfrm>
          <a:prstGeom prst="rect">
            <a:avLst/>
          </a:prstGeom>
          <a:noFill/>
        </p:spPr>
        <p:txBody>
          <a:bodyPr wrap="square" lIns="0" tIns="0" rIns="0" bIns="0" rtlCol="0">
            <a:spAutoFit/>
          </a:bodyPr>
          <a:lstStyle/>
          <a:p>
            <a:pPr algn="l"/>
            <a:r>
              <a:rPr lang="en-US" sz="2000">
                <a:latin typeface="+mj-lt"/>
              </a:rPr>
              <a:t>No internal knowledge</a:t>
            </a:r>
          </a:p>
        </p:txBody>
      </p:sp>
      <p:pic>
        <p:nvPicPr>
          <p:cNvPr id="14" name="Picture 13" descr="Screenshot of a conversation with an LLM demonstrating no internal knowledge.">
            <a:extLst>
              <a:ext uri="{FF2B5EF4-FFF2-40B4-BE49-F238E27FC236}">
                <a16:creationId xmlns:a16="http://schemas.microsoft.com/office/drawing/2014/main" id="{4FB544E2-8250-63CD-D360-CDF0F736942D}"/>
              </a:ext>
            </a:extLst>
          </p:cNvPr>
          <p:cNvPicPr>
            <a:picLocks noChangeAspect="1"/>
          </p:cNvPicPr>
          <p:nvPr/>
        </p:nvPicPr>
        <p:blipFill>
          <a:blip r:embed="rId4"/>
          <a:srcRect t="3024"/>
          <a:stretch/>
        </p:blipFill>
        <p:spPr>
          <a:xfrm>
            <a:off x="4908699" y="3023616"/>
            <a:ext cx="6695038" cy="3137342"/>
          </a:xfrm>
          <a:prstGeom prst="roundRect">
            <a:avLst>
              <a:gd name="adj" fmla="val 5547"/>
            </a:avLst>
          </a:prstGeom>
          <a:solidFill>
            <a:schemeClr val="bg1"/>
          </a:soli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25949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200"/>
                                  </p:stCondLst>
                                  <p:childTnLst>
                                    <p:animMotion origin="layout" path="M 6.25E-7 -3.33333E-6 L 6.25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p:bldP spid="15" grpId="1"/>
      <p:bldP spid="2" grpId="0" animBg="1"/>
      <p:bldP spid="2" grpId="1" animBg="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Prompt</a:t>
            </a:r>
            <a:br>
              <a:rPr lang="en-US" sz="2400">
                <a:latin typeface="Segoe UI Semibold"/>
              </a:rPr>
            </a:br>
            <a:r>
              <a:rPr lang="en-US" sz="2400">
                <a:latin typeface="Segoe UI Semibold"/>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700" err="1">
              <a:solidFill>
                <a:srgbClr val="FFFFFF"/>
              </a:solidFill>
              <a:latin typeface="Segoe UI"/>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a:t>
            </a:r>
            <a:r>
              <a:rPr lang="en-US">
                <a:gradFill>
                  <a:gsLst>
                    <a:gs pos="0">
                      <a:srgbClr val="0078D4"/>
                    </a:gs>
                    <a:gs pos="80000">
                      <a:srgbClr val="399A91"/>
                    </a:gs>
                  </a:gsLst>
                  <a:path path="circle">
                    <a:fillToRect l="100000" t="100000"/>
                  </a:path>
                </a:gradFill>
                <a:cs typeface="Segoe UI"/>
              </a:rPr>
              <a:t>R</a:t>
            </a:r>
            <a:r>
              <a:rPr lang="en-US">
                <a:cs typeface="Segoe UI"/>
              </a:rPr>
              <a:t>etrieval </a:t>
            </a:r>
            <a:r>
              <a:rPr lang="en-US">
                <a:gradFill>
                  <a:gsLst>
                    <a:gs pos="0">
                      <a:srgbClr val="C03BC4"/>
                    </a:gs>
                    <a:gs pos="80000">
                      <a:srgbClr val="0078D4"/>
                    </a:gs>
                  </a:gsLst>
                  <a:path path="circle">
                    <a:fillToRect l="100000" t="100000"/>
                  </a:path>
                </a:gradFill>
                <a:cs typeface="Segoe UI"/>
              </a:rPr>
              <a:t>A</a:t>
            </a:r>
            <a:r>
              <a:rPr lang="en-US">
                <a:cs typeface="Segoe UI"/>
              </a:rPr>
              <a:t>ugmented </a:t>
            </a:r>
            <a:r>
              <a:rPr lang="en-US">
                <a:gradFill>
                  <a:gsLst>
                    <a:gs pos="0">
                      <a:srgbClr val="FF5C39"/>
                    </a:gs>
                    <a:gs pos="80000">
                      <a:srgbClr val="C03BC4"/>
                    </a:gs>
                  </a:gsLst>
                  <a:path path="circle">
                    <a:fillToRect l="100000" t="100000"/>
                  </a:path>
                </a:gradFill>
                <a:cs typeface="Segoe UI"/>
              </a:rPr>
              <a:t>G</a:t>
            </a:r>
            <a:r>
              <a:rPr lang="en-US">
                <a:cs typeface="Segoe UI"/>
              </a:rPr>
              <a:t>eneration</a:t>
            </a:r>
            <a:endParaRPr lang="en-US"/>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the best </a:t>
              </a:r>
              <a:br>
                <a:rPr lang="en-US" sz="1400">
                  <a:solidFill>
                    <a:schemeClr val="bg1"/>
                  </a:solidFill>
                  <a:latin typeface="Segoe UI"/>
                  <a:cs typeface="Segoe UI Semilight"/>
                </a:rPr>
              </a:br>
              <a:r>
                <a:rPr lang="en-US" sz="1400">
                  <a:solidFill>
                    <a:schemeClr val="bg1"/>
                  </a:solidFill>
                  <a:latin typeface="Segoe UI"/>
                  <a:cs typeface="Segoe UI Semilight"/>
                </a:rPr>
                <a:t>shoe for hiking?</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[101]: </a:t>
            </a:r>
          </a:p>
          <a:p>
            <a:r>
              <a:rPr lang="en-US" sz="1000">
                <a:solidFill>
                  <a:schemeClr val="tx1"/>
                </a:solidFill>
                <a:ea typeface="+mn-lt"/>
                <a:cs typeface="+mn-lt"/>
              </a:rPr>
              <a:t>Name: </a:t>
            </a:r>
            <a:r>
              <a:rPr lang="en-US" sz="1000" err="1">
                <a:solidFill>
                  <a:schemeClr val="tx1"/>
                </a:solidFill>
                <a:ea typeface="+mn-lt"/>
                <a:cs typeface="+mn-lt"/>
              </a:rPr>
              <a:t>TrekExtreme</a:t>
            </a:r>
            <a:r>
              <a:rPr lang="en-US" sz="1000">
                <a:solidFill>
                  <a:schemeClr val="tx1"/>
                </a:solidFill>
                <a:ea typeface="+mn-lt"/>
                <a:cs typeface="+mn-lt"/>
              </a:rPr>
              <a:t> Hiking Shoes</a:t>
            </a:r>
            <a:br>
              <a:rPr lang="en-US" sz="1000">
                <a:solidFill>
                  <a:schemeClr val="tx1"/>
                </a:solidFill>
                <a:ea typeface="+mn-lt"/>
                <a:cs typeface="+mn-lt"/>
              </a:rPr>
            </a:br>
            <a:r>
              <a:rPr lang="en-US" sz="1000">
                <a:solidFill>
                  <a:schemeClr val="tx1"/>
                </a:solidFill>
                <a:ea typeface="+mn-lt"/>
                <a:cs typeface="+mn-lt"/>
              </a:rPr>
              <a:t>Price: 135.99</a:t>
            </a:r>
          </a:p>
          <a:p>
            <a:r>
              <a:rPr lang="en-US" sz="1000">
                <a:solidFill>
                  <a:schemeClr val="tx1"/>
                </a:solidFill>
                <a:ea typeface="+mn-lt"/>
                <a:cs typeface="+mn-lt"/>
              </a:rPr>
              <a:t>Brand: Raptor Elite</a:t>
            </a:r>
          </a:p>
          <a:p>
            <a:r>
              <a:rPr lang="en-US" sz="1000">
                <a:solidFill>
                  <a:schemeClr val="tx1"/>
                </a:solidFill>
                <a:ea typeface="+mn-lt"/>
                <a:cs typeface="+mn-lt"/>
              </a:rPr>
              <a:t>Type: Footwear</a:t>
            </a:r>
          </a:p>
          <a:p>
            <a:r>
              <a:rPr lang="en-US" sz="1000">
                <a:solidFill>
                  <a:schemeClr val="tx1"/>
                </a:solidFill>
                <a:ea typeface="+mn-lt"/>
                <a:cs typeface="+mn-lt"/>
              </a:rPr>
              <a:t>Description: The Trek Extreme hiking shoes by Raptor Elite are built to ensure any trail.</a:t>
            </a:r>
          </a:p>
          <a:p>
            <a:r>
              <a:rPr lang="en-US" sz="1000">
                <a:solidFill>
                  <a:schemeClr val="tx1"/>
                </a:solidFill>
                <a:ea typeface="+mn-lt"/>
                <a:cs typeface="+mn-lt"/>
              </a:rPr>
              <a:t>…</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205162"/>
            <a:ext cx="2948076" cy="1413927"/>
            <a:chOff x="9018953" y="-789893"/>
            <a:chExt cx="2948076" cy="1413927"/>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690523"/>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a:xfrm>
            <a:off x="588263" y="457200"/>
            <a:ext cx="11018520" cy="553998"/>
          </a:xfrm>
        </p:spPr>
        <p:txBody>
          <a:bodyPr/>
          <a:lstStyle/>
          <a:p>
            <a:r>
              <a:rPr lang="en-US"/>
              <a:t>RAG on PostgreSQL </a:t>
            </a:r>
          </a:p>
        </p:txBody>
      </p:sp>
      <p:sp>
        <p:nvSpPr>
          <p:cNvPr id="13" name="TextBox 12">
            <a:extLst>
              <a:ext uri="{FF2B5EF4-FFF2-40B4-BE49-F238E27FC236}">
                <a16:creationId xmlns:a16="http://schemas.microsoft.com/office/drawing/2014/main" id="{3A3182F8-9E6C-1D4B-5D0C-135BFE11D99B}"/>
              </a:ext>
            </a:extLst>
          </p:cNvPr>
          <p:cNvSpPr txBox="1"/>
          <p:nvPr/>
        </p:nvSpPr>
        <p:spPr>
          <a:xfrm>
            <a:off x="4867577"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sp>
        <p:nvSpPr>
          <p:cNvPr id="9" name="Rounded Rectangle 5">
            <a:extLst>
              <a:ext uri="{FF2B5EF4-FFF2-40B4-BE49-F238E27FC236}">
                <a16:creationId xmlns:a16="http://schemas.microsoft.com/office/drawing/2014/main" id="{B1011ADC-73AE-C8DC-628D-EC0B3D07AF23}"/>
              </a:ext>
              <a:ext uri="{C183D7F6-B498-43B3-948B-1728B52AA6E4}">
                <adec:decorative xmlns:adec="http://schemas.microsoft.com/office/drawing/2017/decorative" val="1"/>
              </a:ext>
            </a:extLst>
          </p:cNvPr>
          <p:cNvSpPr/>
          <p:nvPr/>
        </p:nvSpPr>
        <p:spPr bwMode="auto">
          <a:xfrm>
            <a:off x="7177378" y="4192348"/>
            <a:ext cx="4426360"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5" name="Picture 4" descr="A screenshot of a chat">
            <a:extLst>
              <a:ext uri="{FF2B5EF4-FFF2-40B4-BE49-F238E27FC236}">
                <a16:creationId xmlns:a16="http://schemas.microsoft.com/office/drawing/2014/main" id="{0785C290-2850-3B63-BC8F-DD13342F7818}"/>
              </a:ext>
            </a:extLst>
          </p:cNvPr>
          <p:cNvPicPr>
            <a:picLocks noChangeAspect="1"/>
          </p:cNvPicPr>
          <p:nvPr/>
        </p:nvPicPr>
        <p:blipFill>
          <a:blip r:embed="rId3"/>
          <a:stretch>
            <a:fillRect/>
          </a:stretch>
        </p:blipFill>
        <p:spPr>
          <a:xfrm>
            <a:off x="588263" y="1344050"/>
            <a:ext cx="6937952" cy="4883814"/>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A061684E-9E04-30BC-0DC1-5D961EDCB2F8}"/>
              </a:ext>
            </a:extLst>
          </p:cNvPr>
          <p:cNvSpPr txBox="1"/>
          <p:nvPr/>
        </p:nvSpPr>
        <p:spPr>
          <a:xfrm>
            <a:off x="7705630"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PostgreSQL Flexible Server + </a:t>
            </a:r>
          </a:p>
          <a:p>
            <a:pPr algn="l"/>
            <a:r>
              <a:rPr lang="en-US" sz="1600"/>
              <a:t>Azure Container Apps</a:t>
            </a:r>
          </a:p>
          <a:p>
            <a:pPr algn="l"/>
            <a:endParaRPr lang="en-US" sz="1600"/>
          </a:p>
        </p:txBody>
      </p:sp>
      <p:sp>
        <p:nvSpPr>
          <p:cNvPr id="8" name="TextBox 7">
            <a:extLst>
              <a:ext uri="{FF2B5EF4-FFF2-40B4-BE49-F238E27FC236}">
                <a16:creationId xmlns:a16="http://schemas.microsoft.com/office/drawing/2014/main" id="{FE3F8084-C6EC-1B5E-3DD0-7E58A1B64003}"/>
              </a:ext>
            </a:extLst>
          </p:cNvPr>
          <p:cNvSpPr txBox="1"/>
          <p:nvPr/>
        </p:nvSpPr>
        <p:spPr>
          <a:xfrm>
            <a:off x="7705630" y="4427688"/>
            <a:ext cx="4134678" cy="1723549"/>
          </a:xfrm>
          <a:prstGeom prst="rect">
            <a:avLst/>
          </a:prstGeom>
          <a:noFill/>
        </p:spPr>
        <p:txBody>
          <a:bodyPr wrap="square">
            <a:spAutoFit/>
          </a:bodyPr>
          <a:lstStyle/>
          <a:p>
            <a:pPr algn="l"/>
            <a:r>
              <a:rPr lang="en-US" sz="2400">
                <a:latin typeface="+mj-lt"/>
              </a:rPr>
              <a:t>Code:</a:t>
            </a:r>
          </a:p>
          <a:p>
            <a:pPr algn="l"/>
            <a:r>
              <a:rPr lang="en-US" sz="2400">
                <a:solidFill>
                  <a:schemeClr val="accent2"/>
                </a:solidFill>
                <a:hlinkClick r:id="rId4">
                  <a:extLst>
                    <a:ext uri="{A12FA001-AC4F-418D-AE19-62706E023703}">
                      <ahyp:hlinkClr xmlns:ahyp="http://schemas.microsoft.com/office/drawing/2018/hyperlinkcolor" val="tx"/>
                    </a:ext>
                  </a:extLst>
                </a:hlinkClick>
              </a:rPr>
              <a:t>aka.ms/rag-postgres</a:t>
            </a:r>
            <a:endParaRPr lang="en-US" sz="2400"/>
          </a:p>
          <a:p>
            <a:pPr algn="l">
              <a:spcBef>
                <a:spcPts val="1200"/>
              </a:spcBef>
            </a:pPr>
            <a:r>
              <a:rPr lang="en-US" sz="2400">
                <a:latin typeface="+mj-lt"/>
              </a:rPr>
              <a:t>Demo:</a:t>
            </a:r>
          </a:p>
          <a:p>
            <a:pPr algn="l"/>
            <a:r>
              <a:rPr lang="en-US" sz="2400">
                <a:solidFill>
                  <a:schemeClr val="accent2"/>
                </a:solidFill>
                <a:hlinkClick r:id="rId5">
                  <a:extLst>
                    <a:ext uri="{A12FA001-AC4F-418D-AE19-62706E023703}">
                      <ahyp:hlinkClr xmlns:ahyp="http://schemas.microsoft.com/office/drawing/2018/hyperlinkcolor" val="tx"/>
                    </a:ext>
                  </a:extLst>
                </a:hlinkClick>
              </a:rPr>
              <a:t>aka.ms/rag-postgres/demo</a:t>
            </a:r>
            <a:endParaRPr lang="en-US" sz="2400">
              <a:solidFill>
                <a:schemeClr val="accent2"/>
              </a:solidFill>
            </a:endParaRPr>
          </a:p>
        </p:txBody>
      </p:sp>
    </p:spTree>
    <p:extLst>
      <p:ext uri="{BB962C8B-B14F-4D97-AF65-F5344CB8AC3E}">
        <p14:creationId xmlns:p14="http://schemas.microsoft.com/office/powerpoint/2010/main" val="3421147841"/>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04F12835D3EC4AA3A6BD9442BF843B" ma:contentTypeVersion="14" ma:contentTypeDescription="Create a new document." ma:contentTypeScope="" ma:versionID="1f9e125b7749af26a75880150f4ec686">
  <xsd:schema xmlns:xsd="http://www.w3.org/2001/XMLSchema" xmlns:xs="http://www.w3.org/2001/XMLSchema" xmlns:p="http://schemas.microsoft.com/office/2006/metadata/properties" xmlns:ns1="http://schemas.microsoft.com/sharepoint/v3" xmlns:ns2="ef1d75d0-4abf-4cc6-b386-91a7aac0e145" xmlns:ns3="7a7cbefc-b31e-4df0-8fac-9ade431bcd4a" targetNamespace="http://schemas.microsoft.com/office/2006/metadata/properties" ma:root="true" ma:fieldsID="d0c40ede63c3a5f343ff8e9138e4e745" ns1:_="" ns2:_="" ns3:_="">
    <xsd:import namespace="http://schemas.microsoft.com/sharepoint/v3"/>
    <xsd:import namespace="ef1d75d0-4abf-4cc6-b386-91a7aac0e145"/>
    <xsd:import namespace="7a7cbefc-b31e-4df0-8fac-9ade431bcd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1d75d0-4abf-4cc6-b386-91a7aac0e1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cbefc-b31e-4df0-8fac-9ade431bcd4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cc33020-157d-4829-a806-17f07b8c27a4}" ma:internalName="TaxCatchAll" ma:showField="CatchAllData" ma:web="7a7cbefc-b31e-4df0-8fac-9ade431bcd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a7cbefc-b31e-4df0-8fac-9ade431bcd4a" xsi:nil="true"/>
    <lcf76f155ced4ddcb4097134ff3c332f xmlns="ef1d75d0-4abf-4cc6-b386-91a7aac0e14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D801E91-58DA-49F5-A034-32346360A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f1d75d0-4abf-4cc6-b386-91a7aac0e145"/>
    <ds:schemaRef ds:uri="7a7cbefc-b31e-4df0-8fac-9ade431bcd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7a7cbefc-b31e-4df0-8fac-9ade431bcd4a"/>
    <ds:schemaRef ds:uri="804751ba-60e0-4191-9865-d7e5284c1d69"/>
    <ds:schemaRef ds:uri="913b567d-4c83-4181-a45c-f04ce7e1b72e"/>
    <ds:schemaRef ds:uri="ef1d75d0-4abf-4cc6-b386-91a7aac0e1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7077</TotalTime>
  <Words>9052</Words>
  <Application>Microsoft Office PowerPoint</Application>
  <PresentationFormat>Widescreen</PresentationFormat>
  <Paragraphs>1048</Paragraphs>
  <Slides>51</Slides>
  <Notes>51</Notes>
  <HiddenSlides>12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51</vt:i4>
      </vt:variant>
    </vt:vector>
  </HeadingPairs>
  <TitlesOfParts>
    <vt:vector size="67" baseType="lpstr">
      <vt:lpstr>Yu Gothic</vt:lpstr>
      <vt:lpstr>Aptos</vt:lpstr>
      <vt:lpstr>Arial</vt:lpstr>
      <vt:lpstr>Calibri</vt:lpstr>
      <vt:lpstr>Charter</vt:lpstr>
      <vt:lpstr>Consolas</vt:lpstr>
      <vt:lpstr>Menlo</vt:lpstr>
      <vt:lpstr>Segoe Sans Display Semibold</vt:lpstr>
      <vt:lpstr>Segoe UI</vt:lpstr>
      <vt:lpstr>Segoe UI Semibold</vt:lpstr>
      <vt:lpstr>Segoe UI Semilight</vt:lpstr>
      <vt:lpstr>SegoeUI</vt:lpstr>
      <vt:lpstr>System Font Regular</vt:lpstr>
      <vt:lpstr>Wingdings</vt:lpstr>
      <vt:lpstr>Microsoft AI Tour 16:9 Template Light</vt:lpstr>
      <vt:lpstr>Microsoft AI Tour 16:9 Template Dark</vt:lpstr>
      <vt:lpstr>Retrieval Augmented Generation using Azure OpenAI</vt:lpstr>
      <vt:lpstr>Agenda</vt:lpstr>
      <vt:lpstr>Retrieval-augmented  generation (RAG)​</vt:lpstr>
      <vt:lpstr>Understanding Generative AI</vt:lpstr>
      <vt:lpstr>Large Language Models (LLMs)</vt:lpstr>
      <vt:lpstr>The limitations of LLMS</vt:lpstr>
      <vt:lpstr>Incorporating domain knowledge</vt:lpstr>
      <vt:lpstr>RAG: Retrieval Augmented Generation</vt:lpstr>
      <vt:lpstr>RAG on PostgreSQL </vt:lpstr>
      <vt:lpstr>Advanced RAG with query rewriting</vt:lpstr>
      <vt:lpstr>Advanced RAG on PostgreSQL </vt:lpstr>
      <vt:lpstr>RAG on documents</vt:lpstr>
      <vt:lpstr>RAG on Documents </vt:lpstr>
      <vt:lpstr>What is the RAG searching?</vt:lpstr>
      <vt:lpstr>Components of a high-quality RAG</vt:lpstr>
      <vt:lpstr>Vectors 101</vt:lpstr>
      <vt:lpstr>Vector embeddings</vt:lpstr>
      <vt:lpstr>Vector similarity</vt:lpstr>
      <vt:lpstr>Vector search</vt:lpstr>
      <vt:lpstr>Vector databases in Azure</vt:lpstr>
      <vt:lpstr>Azure AI Search 1/2</vt:lpstr>
      <vt:lpstr>Azure AI Search 2/2</vt:lpstr>
      <vt:lpstr>Vector search strategies</vt:lpstr>
      <vt:lpstr>Rich vector search query capabilities</vt:lpstr>
      <vt:lpstr>Search multi-modal vectors</vt:lpstr>
      <vt:lpstr>Optimal relevance: Hybrid search + Semantic ranker </vt:lpstr>
      <vt:lpstr>Avoiding noise: Using minimum score thresholds</vt:lpstr>
      <vt:lpstr>Impact of search strategies on relevance</vt:lpstr>
      <vt:lpstr>Impact of query types on relevance</vt:lpstr>
      <vt:lpstr>RAG search settings</vt:lpstr>
      <vt:lpstr>Data preparation</vt:lpstr>
      <vt:lpstr>Why do we need to split documents?</vt:lpstr>
      <vt:lpstr>Optimal size of document chunk</vt:lpstr>
      <vt:lpstr>Data ingestion process</vt:lpstr>
      <vt:lpstr>Integrated vectorization</vt:lpstr>
      <vt:lpstr>Evaluation</vt:lpstr>
      <vt:lpstr>Are the answers high quality?</vt:lpstr>
      <vt:lpstr>What affects the quality?</vt:lpstr>
      <vt:lpstr>Evaluation approaches</vt:lpstr>
      <vt:lpstr>Securing your RAG</vt:lpstr>
      <vt:lpstr>User login and data access control</vt:lpstr>
      <vt:lpstr>Private network deployment</vt:lpstr>
      <vt:lpstr>Conclusion</vt:lpstr>
      <vt:lpstr>Example uses</vt:lpstr>
      <vt:lpstr>Next steps</vt:lpstr>
      <vt:lpstr>Efficient vector storage: Quantization</vt:lpstr>
      <vt:lpstr>Azure AI Search: Enterprise-ready</vt:lpstr>
      <vt:lpstr>Improving Retrieval in Large Datasets</vt:lpstr>
      <vt:lpstr>Robust retrieval for RAG apps</vt:lpstr>
      <vt:lpstr>Announcement slide (dark) with color rotation</vt:lpstr>
      <vt:lpstr>New Expanded Capacity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Pamela Fox</dc:creator>
  <cp:keywords>Microsoft AI Tour</cp:keywords>
  <dc:description/>
  <cp:lastModifiedBy>Sagnik Banerjee</cp:lastModifiedBy>
  <cp:revision>43</cp:revision>
  <cp:lastPrinted>2023-02-15T20:48:24Z</cp:lastPrinted>
  <dcterms:created xsi:type="dcterms:W3CDTF">2024-07-15T23:59:48Z</dcterms:created>
  <dcterms:modified xsi:type="dcterms:W3CDTF">2025-04-07T08:38:22Z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0x0101008204F12835D3EC4AA3A6BD9442BF843B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